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9" r:id="rId13"/>
    <p:sldId id="271" r:id="rId14"/>
    <p:sldId id="272" r:id="rId15"/>
    <p:sldId id="283" r:id="rId16"/>
    <p:sldId id="274" r:id="rId17"/>
    <p:sldId id="275" r:id="rId18"/>
    <p:sldId id="279" r:id="rId19"/>
    <p:sldId id="280" r:id="rId20"/>
  </p:sldIdLst>
  <p:sldSz cx="12192000" cy="685800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AVALIA&#199;&#213;ES%202023\MORENO\GR&#193;FICO%20APRESENTA&#199;&#195;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none" spc="0" baseline="0">
                <a:ln/>
                <a:solidFill>
                  <a:schemeClr val="accent3"/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pt-BR" b="1" cap="none" spc="0">
                <a:ln/>
                <a:solidFill>
                  <a:schemeClr val="accent3"/>
                </a:solidFill>
                <a:effectLst/>
              </a:rPr>
              <a:t>EVOLUÇÃO</a:t>
            </a:r>
            <a:r>
              <a:rPr lang="pt-BR" b="1" cap="none" spc="0" baseline="0">
                <a:ln/>
                <a:solidFill>
                  <a:schemeClr val="accent3"/>
                </a:solidFill>
                <a:effectLst/>
              </a:rPr>
              <a:t> DO DÉFICIT ATUARIAL</a:t>
            </a:r>
            <a:endParaRPr lang="pt-BR" b="1" cap="none" spc="0">
              <a:ln/>
              <a:solidFill>
                <a:schemeClr val="accent3"/>
              </a:solidFill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none" spc="0" baseline="0">
              <a:ln/>
              <a:solidFill>
                <a:schemeClr val="accent3"/>
              </a:solidFill>
              <a:effectLst/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Planilha1!$F$2:$F$11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xVal>
          <c:yVal>
            <c:numRef>
              <c:f>Planilha1!$G$2:$G$11</c:f>
              <c:numCache>
                <c:formatCode>#,##0.00</c:formatCode>
                <c:ptCount val="10"/>
                <c:pt idx="0">
                  <c:v>215683463.80000001</c:v>
                </c:pt>
                <c:pt idx="1">
                  <c:v>162526811.58000001</c:v>
                </c:pt>
                <c:pt idx="2">
                  <c:v>303477237.25999999</c:v>
                </c:pt>
                <c:pt idx="3">
                  <c:v>341943494.72000003</c:v>
                </c:pt>
                <c:pt idx="4">
                  <c:v>344389466.44999999</c:v>
                </c:pt>
                <c:pt idx="5">
                  <c:v>373429541.67000002</c:v>
                </c:pt>
                <c:pt idx="6">
                  <c:v>451811328.43000001</c:v>
                </c:pt>
                <c:pt idx="7">
                  <c:v>533237524.61000001</c:v>
                </c:pt>
                <c:pt idx="8">
                  <c:v>621737036.89999998</c:v>
                </c:pt>
                <c:pt idx="9">
                  <c:v>673873697.22000003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F86-4250-9EA2-30DC6DC004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34700287"/>
        <c:axId val="534719007"/>
      </c:scatterChart>
      <c:valAx>
        <c:axId val="5347002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4719007"/>
        <c:crosses val="autoZero"/>
        <c:crossBetween val="midCat"/>
      </c:valAx>
      <c:valAx>
        <c:axId val="5347190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470028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tx1">
        <a:lumMod val="95000"/>
        <a:lumOff val="5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pt-BR" sz="6000" b="0" strike="noStrike" spc="-1">
                <a:solidFill>
                  <a:srgbClr val="000000"/>
                </a:solidFill>
                <a:latin typeface="Calibri Light"/>
              </a:rPr>
              <a:t>Clique para editar o título mestre</a:t>
            </a:r>
            <a:endParaRPr lang="pt-BR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D2A0D44C-C87C-44FA-AAB5-0B66DD72CB5B}" type="datetime">
              <a:rPr lang="pt-BR" sz="1200" b="0" strike="noStrike" spc="-1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03/06/2024</a:t>
            </a:fld>
            <a:endParaRPr lang="pt-BR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pt-BR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F8B17648-48F1-467D-82C1-70B3EBE94ED0}" type="slidenum">
              <a:rPr lang="pt-BR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‹nº›</a:t>
            </a:fld>
            <a:endParaRPr lang="pt-BR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800" b="0" strike="noStrike" spc="-1">
                <a:solidFill>
                  <a:srgbClr val="000000"/>
                </a:solidFill>
                <a:latin typeface="Calibri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D508C9F1-1634-495C-BA91-7FC6BAA02B8C}" type="datetime">
              <a:rPr lang="pt-BR" sz="1200" b="0" strike="noStrike" spc="-1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03/06/2024</a:t>
            </a:fld>
            <a:endParaRPr lang="pt-BR" sz="1200" b="0" strike="noStrike" spc="-1"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pt-BR" sz="2400" b="0" strike="noStrike" spc="-1"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905791B3-895D-4BC3-8FAA-C621E43F147E}" type="slidenum">
              <a:rPr lang="pt-BR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‹nº›</a:t>
            </a:fld>
            <a:endParaRPr lang="pt-BR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pt-BR" sz="1800" b="0" strike="noStrike" spc="-1">
                <a:solidFill>
                  <a:srgbClr val="000000"/>
                </a:solidFill>
                <a:latin typeface="Calibri"/>
              </a:rPr>
              <a:t>Clique para editar o formato do texto do título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800" b="0" strike="noStrike" spc="-1">
                <a:solidFill>
                  <a:srgbClr val="000000"/>
                </a:solidFill>
                <a:latin typeface="Calibri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649080" y="338400"/>
            <a:ext cx="3220200" cy="160812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1000" lnSpcReduction="20000"/>
          </a:bodyPr>
          <a:lstStyle/>
          <a:p>
            <a:pPr algn="just">
              <a:lnSpc>
                <a:spcPct val="90000"/>
              </a:lnSpc>
            </a:pPr>
            <a:r>
              <a:rPr lang="pt-BR" sz="3600" b="1" strike="noStrike" spc="-1" dirty="0">
                <a:solidFill>
                  <a:srgbClr val="000000"/>
                </a:solidFill>
                <a:latin typeface="Calibri Light"/>
              </a:rPr>
              <a:t>CONSIDERAÇÕES ATUARIAIS </a:t>
            </a:r>
            <a:r>
              <a:rPr lang="pt-BR" sz="3600" b="1" strike="noStrike" spc="-1" dirty="0" smtClean="0">
                <a:solidFill>
                  <a:srgbClr val="000000"/>
                </a:solidFill>
                <a:latin typeface="Calibri Light"/>
              </a:rPr>
              <a:t>MORENOPREV </a:t>
            </a:r>
            <a:r>
              <a:rPr lang="pt-BR" sz="3600" b="1" strike="noStrike" spc="-1" dirty="0" smtClean="0">
                <a:solidFill>
                  <a:srgbClr val="000000"/>
                </a:solidFill>
                <a:latin typeface="Calibri Light"/>
              </a:rPr>
              <a:t>2024</a:t>
            </a:r>
            <a:endParaRPr lang="pt-BR" sz="36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4863960" y="338400"/>
            <a:ext cx="6675120" cy="160488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pt-BR" sz="2000" b="1" strike="noStrike" spc="-1" dirty="0">
                <a:solidFill>
                  <a:srgbClr val="000000"/>
                </a:solidFill>
                <a:latin typeface="Calibri"/>
              </a:rPr>
              <a:t>JORGE TIAGO MOURA CRUZ – MIBA 3286</a:t>
            </a:r>
            <a:endParaRPr lang="pt-BR" sz="20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pt-BR" sz="2000" b="0" strike="noStrike" spc="-1" dirty="0">
              <a:latin typeface="Arial"/>
            </a:endParaRPr>
          </a:p>
          <a:p>
            <a:pPr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pt-BR" sz="2000" b="0" strike="noStrike" spc="-1" dirty="0">
                <a:solidFill>
                  <a:srgbClr val="000000"/>
                </a:solidFill>
                <a:latin typeface="Calibri"/>
              </a:rPr>
              <a:t>EMAIL: </a:t>
            </a:r>
            <a:r>
              <a:rPr lang="pt-BR" sz="2000" b="0" u="sng" strike="noStrike" spc="-1" dirty="0" smtClean="0">
                <a:solidFill>
                  <a:srgbClr val="0563C1"/>
                </a:solidFill>
                <a:uFillTx/>
                <a:latin typeface="Calibri"/>
              </a:rPr>
              <a:t>atuariosolvency@gmail.com</a:t>
            </a:r>
            <a:endParaRPr lang="pt-BR" sz="20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pt-BR" sz="2000" b="0" strike="noStrike" spc="-1" dirty="0">
              <a:latin typeface="Arial"/>
            </a:endParaRPr>
          </a:p>
        </p:txBody>
      </p:sp>
      <p:sp>
        <p:nvSpPr>
          <p:cNvPr id="84" name="CustomShape 3"/>
          <p:cNvSpPr/>
          <p:nvPr/>
        </p:nvSpPr>
        <p:spPr>
          <a:xfrm>
            <a:off x="0" y="2211120"/>
            <a:ext cx="12191760" cy="464652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5" name="CustomShape 4"/>
          <p:cNvSpPr/>
          <p:nvPr/>
        </p:nvSpPr>
        <p:spPr>
          <a:xfrm>
            <a:off x="321480" y="2426040"/>
            <a:ext cx="11548440" cy="393012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360">
            <a:solidFill>
              <a:srgbClr val="C8CACA"/>
            </a:solidFill>
          </a:ln>
          <a:effectLst>
            <a:outerShdw blurRad="57150" dist="19080" dir="5400000" algn="t" rotWithShape="0">
              <a:srgbClr val="000000">
                <a:alpha val="6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26" name="Picture 2" descr="F:\AVALIAÇÕES 2021\MORENO\calculo 2021\ACOMPANHAMENTO\logoCompletaMoreno-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55840" y="2500306"/>
            <a:ext cx="7298076" cy="2928958"/>
          </a:xfrm>
          <a:prstGeom prst="rect">
            <a:avLst/>
          </a:prstGeom>
          <a:noFill/>
        </p:spPr>
      </p:pic>
      <p:pic>
        <p:nvPicPr>
          <p:cNvPr id="8" name="Imagem 7" descr="C:\Atuária\Solvency\Material Divulgação\logo_solvency_300dpi_transp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709" y="3357155"/>
            <a:ext cx="4263498" cy="20769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CustomShape 1"/>
          <p:cNvSpPr/>
          <p:nvPr/>
        </p:nvSpPr>
        <p:spPr>
          <a:xfrm>
            <a:off x="430200" y="1701000"/>
            <a:ext cx="11331360" cy="11988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pt-BR" sz="2000" b="1" u="sng" strike="noStrike" spc="-1" dirty="0">
                <a:solidFill>
                  <a:srgbClr val="0039BA"/>
                </a:solidFill>
                <a:uFillTx/>
                <a:latin typeface="Times New Roman"/>
                <a:ea typeface="ＭＳ Ｐゴシック"/>
              </a:rPr>
              <a:t>Custo Normal ou Contribuição Normal</a:t>
            </a:r>
            <a:r>
              <a:rPr lang="pt-BR" sz="2000" b="1" strike="noStrike" spc="-1" dirty="0">
                <a:solidFill>
                  <a:srgbClr val="0039BA"/>
                </a:solidFill>
                <a:latin typeface="Times New Roman"/>
                <a:ea typeface="ＭＳ Ｐゴシック"/>
              </a:rPr>
              <a:t>: </a:t>
            </a:r>
            <a:r>
              <a:rPr lang="pt-BR" sz="2000" b="0" strike="noStrike" spc="-1" dirty="0">
                <a:solidFill>
                  <a:srgbClr val="0039BA"/>
                </a:solidFill>
                <a:latin typeface="Times New Roman"/>
                <a:ea typeface="ＭＳ Ｐゴシック"/>
              </a:rPr>
              <a:t>destinado ao custeio dos benefícios previstos no respectivo plano e que mantém o mesmo equilibrado daquele momento em que se esta fazendo o estudo atuarial em diante. Hoje, através das Lei nº </a:t>
            </a:r>
            <a:r>
              <a:rPr lang="pt-BR" sz="2000" spc="-1" dirty="0">
                <a:solidFill>
                  <a:srgbClr val="0039BA"/>
                </a:solidFill>
                <a:latin typeface="Times New Roman"/>
                <a:ea typeface="ＭＳ Ｐゴシック"/>
              </a:rPr>
              <a:t>598</a:t>
            </a:r>
            <a:r>
              <a:rPr lang="pt-BR" sz="2000" b="0" strike="noStrike" spc="-1" dirty="0">
                <a:solidFill>
                  <a:srgbClr val="0039BA"/>
                </a:solidFill>
                <a:latin typeface="Times New Roman"/>
                <a:ea typeface="ＭＳ Ｐゴシック"/>
              </a:rPr>
              <a:t>/2020, essa alíquota é 14% para o Ente </a:t>
            </a:r>
            <a:r>
              <a:rPr lang="pt-BR" sz="2000" b="0" strike="noStrike" spc="-1" dirty="0" smtClean="0">
                <a:solidFill>
                  <a:srgbClr val="0039BA"/>
                </a:solidFill>
                <a:latin typeface="Times New Roman"/>
                <a:ea typeface="ＭＳ Ｐゴシック"/>
              </a:rPr>
              <a:t>e 14</a:t>
            </a:r>
            <a:r>
              <a:rPr lang="pt-BR" sz="2000" b="0" strike="noStrike" spc="-1" dirty="0">
                <a:solidFill>
                  <a:srgbClr val="0039BA"/>
                </a:solidFill>
                <a:latin typeface="Times New Roman"/>
                <a:ea typeface="ＭＳ Ｐゴシック"/>
              </a:rPr>
              <a:t>% para os servidores.</a:t>
            </a:r>
            <a:endParaRPr lang="pt-BR" sz="2000" b="0" strike="noStrike" spc="-1" dirty="0">
              <a:latin typeface="Arial"/>
            </a:endParaRPr>
          </a:p>
        </p:txBody>
      </p:sp>
      <p:sp>
        <p:nvSpPr>
          <p:cNvPr id="187" name="CustomShape 2"/>
          <p:cNvSpPr/>
          <p:nvPr/>
        </p:nvSpPr>
        <p:spPr>
          <a:xfrm>
            <a:off x="374400" y="3924000"/>
            <a:ext cx="11578680" cy="11988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20000"/>
              </a:lnSpc>
            </a:pPr>
            <a:r>
              <a:rPr lang="pt-BR" sz="2000" b="1" u="sng" strike="noStrike" spc="-1" dirty="0">
                <a:solidFill>
                  <a:srgbClr val="0039BA"/>
                </a:solidFill>
                <a:uFillTx/>
                <a:latin typeface="Times New Roman"/>
                <a:ea typeface="ＭＳ Ｐゴシック"/>
              </a:rPr>
              <a:t>Custo Suplementar ou Contribuição Extraordinária</a:t>
            </a:r>
            <a:r>
              <a:rPr lang="pt-BR" sz="2000" b="1" strike="noStrike" spc="-1" dirty="0">
                <a:solidFill>
                  <a:srgbClr val="0039BA"/>
                </a:solidFill>
                <a:latin typeface="Times New Roman"/>
                <a:ea typeface="ＭＳ Ｐゴシック"/>
              </a:rPr>
              <a:t>: </a:t>
            </a:r>
            <a:r>
              <a:rPr lang="pt-BR" sz="2000" b="0" strike="noStrike" spc="-1" dirty="0">
                <a:solidFill>
                  <a:srgbClr val="0039BA"/>
                </a:solidFill>
                <a:latin typeface="Times New Roman"/>
                <a:ea typeface="ＭＳ Ｐゴシック"/>
              </a:rPr>
              <a:t>destinado ao custeio de déficits, serviço passado e outras finalidades não incluídas no custo normal do plano. Hoje, através das Lei nº </a:t>
            </a:r>
            <a:r>
              <a:rPr lang="pt-BR" sz="2000" spc="-1" dirty="0">
                <a:solidFill>
                  <a:srgbClr val="0039BA"/>
                </a:solidFill>
                <a:latin typeface="Times New Roman"/>
                <a:ea typeface="ＭＳ Ｐゴシック"/>
              </a:rPr>
              <a:t>598</a:t>
            </a:r>
            <a:r>
              <a:rPr lang="pt-BR" sz="2000" b="0" strike="noStrike" spc="-1" dirty="0">
                <a:solidFill>
                  <a:srgbClr val="0039BA"/>
                </a:solidFill>
                <a:latin typeface="Times New Roman"/>
                <a:ea typeface="ＭＳ Ｐゴシック"/>
              </a:rPr>
              <a:t>/2020, essa alíquota é </a:t>
            </a:r>
            <a:r>
              <a:rPr lang="pt-BR" sz="2000" spc="-1" dirty="0" smtClean="0">
                <a:solidFill>
                  <a:srgbClr val="0039BA"/>
                </a:solidFill>
                <a:latin typeface="Times New Roman"/>
                <a:ea typeface="ＭＳ Ｐゴシック"/>
              </a:rPr>
              <a:t>32,09</a:t>
            </a:r>
            <a:r>
              <a:rPr lang="pt-BR" sz="2000" b="0" strike="noStrike" spc="-1" dirty="0" smtClean="0">
                <a:solidFill>
                  <a:srgbClr val="0039BA"/>
                </a:solidFill>
                <a:latin typeface="Times New Roman"/>
                <a:ea typeface="ＭＳ Ｐゴシック"/>
              </a:rPr>
              <a:t>%.</a:t>
            </a:r>
            <a:endParaRPr lang="pt-BR" sz="2000" b="0" strike="noStrike" spc="-1" dirty="0">
              <a:latin typeface="Arial"/>
            </a:endParaRPr>
          </a:p>
        </p:txBody>
      </p:sp>
      <p:sp>
        <p:nvSpPr>
          <p:cNvPr id="188" name="CustomShape 3"/>
          <p:cNvSpPr/>
          <p:nvPr/>
        </p:nvSpPr>
        <p:spPr>
          <a:xfrm>
            <a:off x="1716120" y="505800"/>
            <a:ext cx="8229240" cy="72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3200" b="1" strike="noStrike" spc="-1">
                <a:solidFill>
                  <a:srgbClr val="FF6600"/>
                </a:solidFill>
                <a:latin typeface="Calibri"/>
                <a:ea typeface="ＭＳ Ｐゴシック"/>
              </a:rPr>
              <a:t>CUSTO NORMAL E CUSTO SUPLEMENTAR</a:t>
            </a: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CustomShape 1"/>
          <p:cNvSpPr/>
          <p:nvPr/>
        </p:nvSpPr>
        <p:spPr>
          <a:xfrm>
            <a:off x="172440" y="569160"/>
            <a:ext cx="11741040" cy="202987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800" b="1" u="sng" strike="noStrike" spc="-1" dirty="0">
                <a:solidFill>
                  <a:srgbClr val="000000"/>
                </a:solidFill>
                <a:uFillTx/>
                <a:latin typeface="Times New Roman"/>
              </a:rPr>
              <a:t>CONSIDERAÇÕES SOBRE A BASE DE DADOS </a:t>
            </a:r>
            <a:endParaRPr lang="pt-BR" sz="1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</a:rPr>
              <a:t> O total de registros utilizados na avaliação atuarial 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</a:rPr>
              <a:t>2024 </a:t>
            </a: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</a:rPr>
              <a:t>foi de </a:t>
            </a:r>
            <a:r>
              <a:rPr lang="pt-BR" spc="-1" dirty="0" smtClean="0">
                <a:solidFill>
                  <a:srgbClr val="000000"/>
                </a:solidFill>
                <a:latin typeface="Times New Roman"/>
              </a:rPr>
              <a:t>631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</a:rPr>
              <a:t>servidores ativos, </a:t>
            </a:r>
            <a:r>
              <a:rPr lang="pt-BR" spc="-1" dirty="0" smtClean="0">
                <a:solidFill>
                  <a:srgbClr val="000000"/>
                </a:solidFill>
                <a:latin typeface="Times New Roman"/>
              </a:rPr>
              <a:t>602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</a:rPr>
              <a:t>aposentados e </a:t>
            </a:r>
            <a:r>
              <a:rPr lang="pt-BR" spc="-1" dirty="0" smtClean="0">
                <a:solidFill>
                  <a:srgbClr val="000000"/>
                </a:solidFill>
                <a:latin typeface="Times New Roman"/>
              </a:rPr>
              <a:t>124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</a:rPr>
              <a:t>pensionistas. O grupo previdenciário em questão está distribuído na tabela abaixo que sintetiza as respectivas 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</a:rPr>
              <a:t>estatísticas;</a:t>
            </a:r>
            <a:endParaRPr lang="pt-B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</a:rPr>
              <a:t>Verifica-se que a relaçã</a:t>
            </a:r>
            <a:r>
              <a:rPr lang="pt-BR" spc="-1" dirty="0" smtClean="0">
                <a:solidFill>
                  <a:srgbClr val="000000"/>
                </a:solidFill>
                <a:latin typeface="Times New Roman"/>
              </a:rPr>
              <a:t>o de servidores ativos e inativos é de, aproximadamente, </a:t>
            </a:r>
            <a:r>
              <a:rPr lang="pt-BR" spc="-1" dirty="0" smtClean="0">
                <a:solidFill>
                  <a:srgbClr val="000000"/>
                </a:solidFill>
                <a:latin typeface="Times New Roman"/>
              </a:rPr>
              <a:t>0,86.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</a:rPr>
              <a:t> </a:t>
            </a:r>
            <a:endParaRPr lang="pt-BR" sz="1800" b="0" strike="noStrike" spc="-1" dirty="0">
              <a:latin typeface="Arial"/>
            </a:endParaRPr>
          </a:p>
        </p:txBody>
      </p:sp>
      <p:graphicFrame>
        <p:nvGraphicFramePr>
          <p:cNvPr id="193" name="Table 2"/>
          <p:cNvGraphicFramePr/>
          <p:nvPr>
            <p:extLst>
              <p:ext uri="{D42A27DB-BD31-4B8C-83A1-F6EECF244321}">
                <p14:modId xmlns:p14="http://schemas.microsoft.com/office/powerpoint/2010/main" val="3373590014"/>
              </p:ext>
            </p:extLst>
          </p:nvPr>
        </p:nvGraphicFramePr>
        <p:xfrm>
          <a:off x="523836" y="2737670"/>
          <a:ext cx="10562760" cy="3942266"/>
        </p:xfrm>
        <a:graphic>
          <a:graphicData uri="http://schemas.openxmlformats.org/drawingml/2006/table">
            <a:tbl>
              <a:tblPr/>
              <a:tblGrid>
                <a:gridCol w="1635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7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2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425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328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4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25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1036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9240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Situação da População Coberta</a:t>
                      </a:r>
                      <a:endParaRPr lang="pt-BR" sz="1600" b="0" strike="noStrike" spc="-1" dirty="0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Quantidade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Remuneração Média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Idade Média</a:t>
                      </a:r>
                      <a:endParaRPr lang="pt-BR" sz="1600" b="0" strike="noStrike" spc="-1" dirty="0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044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Feminino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Masculino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Geral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Feminino</a:t>
                      </a:r>
                      <a:endParaRPr lang="pt-BR" sz="1600" b="0" strike="noStrike" spc="-1" dirty="0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Masculino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Geral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Feminino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Masculino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Geral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Ativos</a:t>
                      </a:r>
                      <a:endParaRPr lang="pt-BR" sz="1600" b="0" strike="noStrike" spc="-1" dirty="0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446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185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631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4.562,21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3.263,78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4.181,53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48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49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Ap.Contribuição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122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87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209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2.270,89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2.132,04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2.213,09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69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70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69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Ap.Idade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354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374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5.937,18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           6.545,63 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           5.969,71 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65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69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68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Ap.Compulsória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1.672,00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-  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1.672,00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76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76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830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Ap.Invalidez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1.818,33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2.434,48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2.049,39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78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70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75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Pensionistas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87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124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1.913,08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2.627,42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2.126,23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61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61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CustomShape 1"/>
          <p:cNvSpPr/>
          <p:nvPr/>
        </p:nvSpPr>
        <p:spPr>
          <a:xfrm>
            <a:off x="172440" y="569160"/>
            <a:ext cx="11741040" cy="147587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800" b="1" u="sng" strike="noStrike" spc="-1" dirty="0">
                <a:solidFill>
                  <a:srgbClr val="000000"/>
                </a:solidFill>
                <a:uFillTx/>
                <a:latin typeface="Times New Roman"/>
              </a:rPr>
              <a:t>CONSIDERAÇÕES SOBRE A BASE DE DADOS </a:t>
            </a:r>
            <a:endParaRPr lang="pt-BR" sz="1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  <a:ea typeface="Gill Sans MT"/>
              </a:rPr>
              <a:t>Verificou-se também que aproximadamente </a:t>
            </a:r>
            <a:r>
              <a:rPr lang="pt-BR" spc="-1" dirty="0" smtClean="0">
                <a:solidFill>
                  <a:srgbClr val="000000"/>
                </a:solidFill>
                <a:latin typeface="Times New Roman"/>
                <a:ea typeface="Gill Sans MT"/>
              </a:rPr>
              <a:t>39,78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  <a:ea typeface="Gill Sans MT"/>
              </a:rPr>
              <a:t>% 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  <a:ea typeface="Gill Sans MT"/>
              </a:rPr>
              <a:t>(</a:t>
            </a:r>
            <a:r>
              <a:rPr lang="pt-BR" spc="-1" dirty="0" smtClean="0">
                <a:solidFill>
                  <a:srgbClr val="000000"/>
                </a:solidFill>
                <a:latin typeface="Times New Roman"/>
                <a:ea typeface="Gill Sans MT"/>
              </a:rPr>
              <a:t>251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  <a:ea typeface="Gill Sans MT"/>
              </a:rPr>
              <a:t>) </a:t>
            </a: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  <a:ea typeface="Gill Sans MT"/>
              </a:rPr>
              <a:t>dos servidores ativos são professores e, destes, </a:t>
            </a:r>
            <a:r>
              <a:rPr lang="pt-BR" spc="-1" dirty="0" smtClean="0">
                <a:solidFill>
                  <a:srgbClr val="000000"/>
                </a:solidFill>
                <a:latin typeface="Times New Roman"/>
                <a:ea typeface="Gill Sans MT"/>
              </a:rPr>
              <a:t>83,67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  <a:ea typeface="Gill Sans MT"/>
              </a:rPr>
              <a:t>% </a:t>
            </a: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  <a:ea typeface="Gill Sans MT"/>
              </a:rPr>
              <a:t>(</a:t>
            </a:r>
            <a:r>
              <a:rPr lang="pt-BR" spc="-1" dirty="0" smtClean="0">
                <a:solidFill>
                  <a:srgbClr val="000000"/>
                </a:solidFill>
                <a:latin typeface="Times New Roman"/>
                <a:ea typeface="Gill Sans MT"/>
              </a:rPr>
              <a:t>210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  <a:ea typeface="Gill Sans MT"/>
              </a:rPr>
              <a:t>) </a:t>
            </a: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  <a:ea typeface="Gill Sans MT"/>
              </a:rPr>
              <a:t>são do sexo feminino;</a:t>
            </a:r>
            <a:endParaRPr lang="pt-BR" sz="1800" b="0" strike="noStrike" spc="-1" dirty="0">
              <a:latin typeface="Arial"/>
            </a:endParaRPr>
          </a:p>
        </p:txBody>
      </p:sp>
      <p:graphicFrame>
        <p:nvGraphicFramePr>
          <p:cNvPr id="197" name="Table 2"/>
          <p:cNvGraphicFramePr/>
          <p:nvPr>
            <p:extLst>
              <p:ext uri="{D42A27DB-BD31-4B8C-83A1-F6EECF244321}">
                <p14:modId xmlns:p14="http://schemas.microsoft.com/office/powerpoint/2010/main" val="823850927"/>
              </p:ext>
            </p:extLst>
          </p:nvPr>
        </p:nvGraphicFramePr>
        <p:xfrm>
          <a:off x="733320" y="2446920"/>
          <a:ext cx="10229400" cy="3315600"/>
        </p:xfrm>
        <a:graphic>
          <a:graphicData uri="http://schemas.openxmlformats.org/drawingml/2006/table">
            <a:tbl>
              <a:tblPr/>
              <a:tblGrid>
                <a:gridCol w="1615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2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2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3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26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26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66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26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268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796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5260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Ativos</a:t>
                      </a:r>
                      <a:endParaRPr lang="pt-BR" sz="1600" b="0" strike="noStrike" spc="-1" dirty="0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4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Quantidade</a:t>
                      </a:r>
                      <a:endParaRPr lang="pt-BR" sz="1400" b="0" strike="noStrike" spc="-1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4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Remuneração Média</a:t>
                      </a:r>
                      <a:endParaRPr lang="pt-BR" sz="1400" b="0" strike="noStrike" spc="-1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4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Idade Média</a:t>
                      </a:r>
                      <a:endParaRPr lang="pt-BR" sz="1400" b="0" strike="noStrike" spc="-1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832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Feminino</a:t>
                      </a:r>
                      <a:endParaRPr lang="pt-BR" sz="1600" b="0" strike="noStrike" spc="-1" dirty="0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Masculino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Geral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Feminino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Masculino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Geral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Feminino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Masculino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Geral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71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Professores</a:t>
                      </a:r>
                      <a:endParaRPr lang="pt-BR" sz="1600" b="0" strike="noStrike" spc="-1" dirty="0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210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41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251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0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6.432,38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0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6.462,03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0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6.437,23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75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Não-Professores</a:t>
                      </a:r>
                      <a:endParaRPr lang="pt-BR" sz="1600" b="0" strike="noStrike" spc="-1">
                        <a:latin typeface="Arial"/>
                      </a:endParaRPr>
                    </a:p>
                  </a:txBody>
                  <a:tcPr marL="44280" marR="4428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236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144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380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0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2.898,07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0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2.353,16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0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2.691,58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47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49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300"/>
                        </a:spcAft>
                      </a:pPr>
                      <a:r>
                        <a:rPr lang="pt-BR" sz="16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48</a:t>
                      </a:r>
                    </a:p>
                  </a:txBody>
                  <a:tcPr marL="0" marR="0" marT="0" marB="0"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CustomShape 1"/>
          <p:cNvSpPr/>
          <p:nvPr/>
        </p:nvSpPr>
        <p:spPr>
          <a:xfrm>
            <a:off x="172440" y="569160"/>
            <a:ext cx="11741040" cy="563085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800" b="1" u="sng" strike="noStrike" spc="-1" dirty="0">
                <a:solidFill>
                  <a:srgbClr val="000000"/>
                </a:solidFill>
                <a:uFillTx/>
                <a:latin typeface="Times New Roman"/>
              </a:rPr>
              <a:t>CONSIDERAÇÕES SOBRE O RESULTADO ATUARIAL</a:t>
            </a:r>
            <a:endParaRPr lang="pt-B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  <a:ea typeface="Gill Sans MT"/>
              </a:rPr>
              <a:t>O Município adota atualmente, através da Lei </a:t>
            </a:r>
            <a:r>
              <a:rPr lang="pt-BR" spc="-1" dirty="0">
                <a:solidFill>
                  <a:srgbClr val="000000"/>
                </a:solidFill>
                <a:latin typeface="Times New Roman"/>
                <a:ea typeface="Gill Sans MT"/>
              </a:rPr>
              <a:t>598</a:t>
            </a: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  <a:ea typeface="Gill Sans MT"/>
              </a:rPr>
              <a:t>/2020, as alíquotas de 14% patronal e 14% segurados. Esta Avaliação Atuarial do Regime Próprio de Previdência Social dos Servidores Públicos do Município de Moreno – </a:t>
            </a:r>
            <a:r>
              <a:rPr lang="pt-BR" spc="-1" dirty="0">
                <a:solidFill>
                  <a:srgbClr val="000000"/>
                </a:solidFill>
                <a:latin typeface="Times New Roman"/>
                <a:ea typeface="Gill Sans MT"/>
              </a:rPr>
              <a:t>PE</a:t>
            </a: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  <a:ea typeface="Gill Sans MT"/>
              </a:rPr>
              <a:t> constatou um custo normal que garante o equilíbrio do plano do momento desta avaliação em diante de </a:t>
            </a:r>
            <a:r>
              <a:rPr lang="pt-BR" spc="-1" dirty="0">
                <a:solidFill>
                  <a:srgbClr val="000000"/>
                </a:solidFill>
                <a:latin typeface="Times New Roman"/>
                <a:ea typeface="Gill Sans MT"/>
              </a:rPr>
              <a:t>28</a:t>
            </a: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  <a:ea typeface="Gill Sans MT"/>
              </a:rPr>
              <a:t>%, sendo 14% para o servidor ativo e 14% para o Ente Público e a existência de um déficit atuarial de R$ 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  <a:ea typeface="Gill Sans MT"/>
              </a:rPr>
              <a:t>673.873.697,22;</a:t>
            </a:r>
            <a:endParaRPr lang="pt-BR" sz="1800" b="0" strike="noStrike" spc="-1" dirty="0">
              <a:solidFill>
                <a:srgbClr val="000000"/>
              </a:solidFill>
              <a:latin typeface="Times New Roman"/>
              <a:ea typeface="Gill Sans MT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pc="-1" dirty="0">
              <a:solidFill>
                <a:srgbClr val="000000"/>
              </a:solidFill>
              <a:latin typeface="Times New Roman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</a:rPr>
              <a:t> Para equacionamento do déficit atuarial a Lei 598/2020 estabelece as alíquotas suplementares de </a:t>
            </a:r>
            <a:r>
              <a:rPr lang="pt-BR" spc="-1" dirty="0" smtClean="0">
                <a:solidFill>
                  <a:srgbClr val="000000"/>
                </a:solidFill>
                <a:latin typeface="Times New Roman"/>
              </a:rPr>
              <a:t>32,09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</a:rPr>
              <a:t>% </a:t>
            </a: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</a:rPr>
              <a:t>para 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</a:rPr>
              <a:t>2023 </a:t>
            </a:r>
            <a:r>
              <a:rPr lang="pt-BR" spc="-1" dirty="0">
                <a:solidFill>
                  <a:srgbClr val="000000"/>
                </a:solidFill>
                <a:latin typeface="Times New Roman"/>
              </a:rPr>
              <a:t>a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</a:rPr>
              <a:t> 2025;</a:t>
            </a:r>
            <a:endParaRPr lang="pt-B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  <a:ea typeface="Gill Sans MT"/>
              </a:rPr>
              <a:t> Vale lembrar que este montante é o que falta hoje para compor as reservas matemáticas necessárias para o pagamento dos benefícios programados e deles decorrentes até o último sobrevivente do grupo previdenciário (Ativos, Aposentados e Pensionistas), bem como, de todos possíveis benefícios de riscos que poderão surgir ao longo da trajetória previdenciária desta massa;</a:t>
            </a:r>
            <a:endParaRPr lang="pt-B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  <a:ea typeface="Gill Sans MT"/>
              </a:rPr>
              <a:t> A taxa de juros atuariais adotada foi de </a:t>
            </a:r>
            <a:r>
              <a:rPr lang="pt-BR" spc="-1" dirty="0" smtClean="0">
                <a:solidFill>
                  <a:srgbClr val="000000"/>
                </a:solidFill>
                <a:latin typeface="Times New Roman"/>
                <a:ea typeface="Gill Sans MT"/>
              </a:rPr>
              <a:t>4,79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  <a:ea typeface="Gill Sans MT"/>
              </a:rPr>
              <a:t>% 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  <a:ea typeface="Gill Sans MT"/>
              </a:rPr>
              <a:t>(quatro </a:t>
            </a: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  <a:ea typeface="Gill Sans MT"/>
              </a:rPr>
              <a:t>vírgula 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  <a:ea typeface="Gill Sans MT"/>
              </a:rPr>
              <a:t>setenta 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  <a:ea typeface="Gill Sans MT"/>
              </a:rPr>
              <a:t>e 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  <a:ea typeface="Gill Sans MT"/>
              </a:rPr>
              <a:t>nove </a:t>
            </a: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  <a:ea typeface="Gill Sans MT"/>
              </a:rPr>
              <a:t>por cento) ao ano, devendo ser continuamente reavaliada, tendo em vista que há uma tendência de redução da expectativa de rentabilidade dos investimentos no longo prazo;</a:t>
            </a: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pc="-1" dirty="0">
              <a:solidFill>
                <a:srgbClr val="000000"/>
              </a:solidFill>
              <a:latin typeface="Times New Roman"/>
            </a:endParaRPr>
          </a:p>
          <a:p>
            <a:pPr marL="360" algn="just">
              <a:lnSpc>
                <a:spcPct val="100000"/>
              </a:lnSpc>
              <a:buClr>
                <a:srgbClr val="000000"/>
              </a:buClr>
            </a:pPr>
            <a:endParaRPr lang="pt-BR" sz="18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CustomShape 1"/>
          <p:cNvSpPr/>
          <p:nvPr/>
        </p:nvSpPr>
        <p:spPr>
          <a:xfrm>
            <a:off x="225479" y="188640"/>
            <a:ext cx="11741040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/>
            <a:r>
              <a:rPr lang="pt-BR" sz="1800" b="1" u="sng" strike="noStrike" spc="-1" dirty="0">
                <a:solidFill>
                  <a:srgbClr val="000000"/>
                </a:solidFill>
                <a:uFillTx/>
                <a:latin typeface="Times New Roman"/>
              </a:rPr>
              <a:t>CONSIDERAÇÕES SOBRE O RESULTADO ATUARIAL</a:t>
            </a:r>
            <a:endParaRPr lang="pt-BR" sz="1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latin typeface="Arial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DEE6B9FF-D281-444D-AAE7-3BD01247A0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0899837"/>
              </p:ext>
            </p:extLst>
          </p:nvPr>
        </p:nvGraphicFramePr>
        <p:xfrm>
          <a:off x="875419" y="695280"/>
          <a:ext cx="10441159" cy="5974080"/>
        </p:xfrm>
        <a:graphic>
          <a:graphicData uri="http://schemas.openxmlformats.org/drawingml/2006/table">
            <a:tbl>
              <a:tblPr/>
              <a:tblGrid>
                <a:gridCol w="31113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3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08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75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Saldo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12.453.433,03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40.522.814,22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-24.001.743,77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12.406.620,69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40.806.964,28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-28.400.343,60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12.336.589,11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41.136.620,27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-28.800.031,16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12.272.746,61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41.365.502,74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-29.092.756,13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12.062.756,24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42.309.302,61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-30.246.546,37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11.629.536,60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44.301.209,39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-32.671.672,79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11.214.019,42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46.093.544,48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-34.879.525,06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10.953.905,74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46.956.821,97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-36.002.916,23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10.692.996,46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47.729.193,99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-37.036.197,52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10.335.392,40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48.951.661,48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-38.616.269,08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10.078.227,04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49.453.073,01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-39.374.845,98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9.851.455,87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49.684.039,83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-39.832.583,97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9.571.172,48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50.012.062,34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-40.440.889,87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9.190.106,71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50.730.381,15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-41.540.274,44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8.916.606,21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50.798.085,50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-41.881.479,28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8.642.101,89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50.721.933,73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-42.079.831,83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8.373.269,25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50.488.784,94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-42.115.515,69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8.032.120,50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50.479.576,07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-42.447.455,57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7.720.148,59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50.213.223,51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-42.493.074,92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7.426.840,97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49.745.233,86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-42.318.392,90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7.063.623,54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49.477.993,57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-42.414.370,03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6.572.567,03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49.660.567,82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-43.088.000,79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6.281.442,17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48.828.823,20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-42.547.381,02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5.909.572,44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48.251.734,28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-42.342.161,84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5.615.133,90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47.226.753,21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-41.611.619,30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5.283.764,20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46.270.335,17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-40.986.570,97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83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4.943.534,06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45.260.505,30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-40.316.971,25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847875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155520" y="283320"/>
            <a:ext cx="11749680" cy="563085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800" b="1" u="sng" strike="noStrike" spc="-1" dirty="0">
                <a:solidFill>
                  <a:srgbClr val="000000"/>
                </a:solidFill>
                <a:uFillTx/>
                <a:latin typeface="Times New Roman"/>
              </a:rPr>
              <a:t>CONSIDERAÇÕES SOBRE O RESULTADO ATUARIAL</a:t>
            </a:r>
            <a:endParaRPr lang="pt-BR" sz="1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</a:rPr>
              <a:t>De acordo com as hipóteses atuariais, financeiras e demográficas adotadas, bem como as informações cadastrais e o patrimônio apresentado, o Plano Previdenciário apresentava um </a:t>
            </a:r>
            <a:r>
              <a:rPr lang="pt-BR" sz="1800" b="1" strike="noStrike" spc="-1" dirty="0">
                <a:solidFill>
                  <a:srgbClr val="000000"/>
                </a:solidFill>
                <a:latin typeface="Times New Roman"/>
              </a:rPr>
              <a:t>déficit atuarial em </a:t>
            </a:r>
            <a:r>
              <a:rPr lang="pt-BR" sz="1800" b="1" strike="noStrike" spc="-1" dirty="0" smtClean="0">
                <a:solidFill>
                  <a:srgbClr val="000000"/>
                </a:solidFill>
                <a:latin typeface="Times New Roman"/>
              </a:rPr>
              <a:t>2023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</a:rPr>
              <a:t>no valor de R$ </a:t>
            </a:r>
            <a:r>
              <a:rPr lang="pt-BR" b="1" spc="-1" dirty="0">
                <a:solidFill>
                  <a:srgbClr val="000000"/>
                </a:solidFill>
                <a:latin typeface="Times New Roman"/>
              </a:rPr>
              <a:t>621.737.036,90</a:t>
            </a:r>
            <a:r>
              <a:rPr lang="pt-BR" b="1" spc="-1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</a:rPr>
              <a:t>milhões</a:t>
            </a: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</a:rPr>
              <a:t>, considerando-se a projeção futura de receitas e despesas previdenciárias.</a:t>
            </a:r>
            <a:endParaRPr lang="pt-B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</a:rPr>
              <a:t> De acordo com as hipóteses atuariais, financeiras e demográficas adotadas, bem como as informações cadastrais e o patrimônio apresentado, o Plano Previdenciário apresentava um </a:t>
            </a:r>
            <a:r>
              <a:rPr lang="pt-BR" sz="1800" b="1" strike="noStrike" spc="-1" dirty="0">
                <a:solidFill>
                  <a:srgbClr val="000000"/>
                </a:solidFill>
                <a:latin typeface="Times New Roman"/>
              </a:rPr>
              <a:t>déficit atuarial em </a:t>
            </a:r>
            <a:r>
              <a:rPr lang="pt-BR" sz="1800" b="1" strike="noStrike" spc="-1" dirty="0" smtClean="0">
                <a:solidFill>
                  <a:srgbClr val="000000"/>
                </a:solidFill>
                <a:latin typeface="Times New Roman"/>
              </a:rPr>
              <a:t>2024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</a:rPr>
              <a:t>no valor de R$ </a:t>
            </a:r>
            <a:r>
              <a:rPr lang="pt-BR" sz="1800" b="1" strike="noStrike" spc="-1" dirty="0" smtClean="0">
                <a:solidFill>
                  <a:srgbClr val="000000"/>
                </a:solidFill>
                <a:latin typeface="Times New Roman"/>
              </a:rPr>
              <a:t>673.873.697,22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</a:rPr>
              <a:t>milhões, considerando-se a projeção futura de receitas e despesas previdenciárias.</a:t>
            </a:r>
            <a:endParaRPr lang="pt-B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</a:rPr>
              <a:t> Um aumento de R$ 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</a:rPr>
              <a:t>52.136.660,32, </a:t>
            </a: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</a:rPr>
              <a:t>ou seja, </a:t>
            </a:r>
            <a:r>
              <a:rPr lang="pt-BR" spc="-1" dirty="0" smtClean="0">
                <a:solidFill>
                  <a:srgbClr val="000000"/>
                </a:solidFill>
                <a:latin typeface="Times New Roman"/>
              </a:rPr>
              <a:t>8,38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</a:rPr>
              <a:t>%.</a:t>
            </a:r>
            <a:endParaRPr lang="pt-B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latin typeface="Arial"/>
            </a:endParaRPr>
          </a:p>
          <a:p>
            <a:pPr marL="285840" indent="-285480" algn="just">
              <a:buClr>
                <a:srgbClr val="000000"/>
              </a:buClr>
              <a:buFont typeface="Arial"/>
              <a:buChar char="•"/>
            </a:pPr>
            <a:r>
              <a:rPr lang="pt-BR" spc="-1" dirty="0">
                <a:solidFill>
                  <a:srgbClr val="000000"/>
                </a:solidFill>
                <a:latin typeface="Times New Roman"/>
              </a:rPr>
              <a:t>Fatores que impactaram nesse aumento: redução de ativos </a:t>
            </a:r>
            <a:r>
              <a:rPr lang="pt-BR" spc="-1" dirty="0" smtClean="0">
                <a:solidFill>
                  <a:srgbClr val="000000"/>
                </a:solidFill>
                <a:latin typeface="Times New Roman"/>
              </a:rPr>
              <a:t>666 </a:t>
            </a:r>
            <a:r>
              <a:rPr lang="pt-BR" spc="-1" dirty="0">
                <a:solidFill>
                  <a:srgbClr val="000000"/>
                </a:solidFill>
                <a:latin typeface="Times New Roman"/>
              </a:rPr>
              <a:t>para </a:t>
            </a:r>
            <a:r>
              <a:rPr lang="pt-BR" spc="-1" dirty="0" smtClean="0">
                <a:solidFill>
                  <a:srgbClr val="000000"/>
                </a:solidFill>
                <a:latin typeface="Times New Roman"/>
              </a:rPr>
              <a:t>631; </a:t>
            </a:r>
            <a:r>
              <a:rPr lang="pt-BR" spc="-1" dirty="0">
                <a:solidFill>
                  <a:srgbClr val="000000"/>
                </a:solidFill>
                <a:latin typeface="Times New Roman"/>
              </a:rPr>
              <a:t>aumento de aposentados </a:t>
            </a:r>
            <a:r>
              <a:rPr lang="pt-BR" spc="-1" dirty="0" smtClean="0">
                <a:solidFill>
                  <a:srgbClr val="000000"/>
                </a:solidFill>
                <a:latin typeface="Times New Roman"/>
              </a:rPr>
              <a:t>584 </a:t>
            </a:r>
            <a:r>
              <a:rPr lang="pt-BR" spc="-1" dirty="0">
                <a:solidFill>
                  <a:srgbClr val="000000"/>
                </a:solidFill>
                <a:latin typeface="Times New Roman"/>
              </a:rPr>
              <a:t>para </a:t>
            </a:r>
            <a:r>
              <a:rPr lang="pt-BR" spc="-1" dirty="0" smtClean="0">
                <a:solidFill>
                  <a:srgbClr val="000000"/>
                </a:solidFill>
                <a:latin typeface="Times New Roman"/>
              </a:rPr>
              <a:t>602</a:t>
            </a:r>
            <a:r>
              <a:rPr lang="pt-BR" spc="-1" dirty="0" smtClean="0">
                <a:solidFill>
                  <a:srgbClr val="000000"/>
                </a:solidFill>
                <a:latin typeface="Times New Roman"/>
              </a:rPr>
              <a:t>; aumento </a:t>
            </a:r>
            <a:r>
              <a:rPr lang="pt-BR" spc="-1" dirty="0">
                <a:solidFill>
                  <a:srgbClr val="000000"/>
                </a:solidFill>
                <a:latin typeface="Times New Roman"/>
              </a:rPr>
              <a:t>de </a:t>
            </a:r>
            <a:r>
              <a:rPr lang="pt-BR" spc="-1" dirty="0" smtClean="0">
                <a:solidFill>
                  <a:srgbClr val="000000"/>
                </a:solidFill>
                <a:latin typeface="Times New Roman"/>
              </a:rPr>
              <a:t>pensionistas </a:t>
            </a:r>
            <a:r>
              <a:rPr lang="pt-BR" spc="-1" dirty="0" smtClean="0">
                <a:solidFill>
                  <a:srgbClr val="000000"/>
                </a:solidFill>
                <a:latin typeface="Times New Roman"/>
              </a:rPr>
              <a:t>120 para 124; </a:t>
            </a:r>
            <a:r>
              <a:rPr lang="pt-BR" spc="-1" dirty="0">
                <a:solidFill>
                  <a:srgbClr val="000000"/>
                </a:solidFill>
                <a:latin typeface="Times New Roman"/>
              </a:rPr>
              <a:t>dificuldade no atingimento da meta </a:t>
            </a:r>
            <a:r>
              <a:rPr lang="pt-BR" spc="-1" dirty="0" smtClean="0">
                <a:solidFill>
                  <a:srgbClr val="000000"/>
                </a:solidFill>
                <a:latin typeface="Times New Roman"/>
              </a:rPr>
              <a:t>atuarial; </a:t>
            </a:r>
            <a:r>
              <a:rPr lang="pt-BR" spc="-1" dirty="0">
                <a:solidFill>
                  <a:srgbClr val="000000"/>
                </a:solidFill>
                <a:latin typeface="Times New Roman"/>
              </a:rPr>
              <a:t>negociações salariais das categorias </a:t>
            </a:r>
            <a:r>
              <a:rPr lang="pt-BR" spc="-1" dirty="0" smtClean="0">
                <a:solidFill>
                  <a:srgbClr val="000000"/>
                </a:solidFill>
                <a:latin typeface="Times New Roman"/>
              </a:rPr>
              <a:t>municipais;</a:t>
            </a:r>
          </a:p>
          <a:p>
            <a:pPr marL="285840" indent="-285480" algn="just"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</a:rPr>
              <a:t>para garantia total do equilíbrio atuarial do plano de benefícios, sugerimos 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</a:rPr>
              <a:t>o reescalonamento do </a:t>
            </a: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</a:rPr>
              <a:t>atual plano de custeio de 14% e </a:t>
            </a:r>
            <a:r>
              <a:rPr lang="pt-BR" spc="-1" dirty="0" smtClean="0">
                <a:solidFill>
                  <a:srgbClr val="000000"/>
                </a:solidFill>
                <a:latin typeface="Times New Roman"/>
              </a:rPr>
              <a:t>28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</a:rPr>
              <a:t>% </a:t>
            </a: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</a:rPr>
              <a:t>para o servidor e ente federativo, respectivamente, bem como do atual plano de equacionamento de déficit, implementado através da Lei Municipal nº </a:t>
            </a:r>
            <a:r>
              <a:rPr lang="pt-BR" spc="-1" dirty="0">
                <a:solidFill>
                  <a:srgbClr val="000000"/>
                </a:solidFill>
                <a:latin typeface="Times New Roman"/>
              </a:rPr>
              <a:t>598</a:t>
            </a:r>
            <a:r>
              <a:rPr lang="pt-BR" sz="1800" b="0" strike="noStrike" spc="-1" dirty="0">
                <a:solidFill>
                  <a:srgbClr val="000000"/>
                </a:solidFill>
                <a:latin typeface="Times New Roman"/>
              </a:rPr>
              <a:t>/2020</a:t>
            </a:r>
            <a:r>
              <a:rPr lang="pt-BR" sz="1800" b="0" strike="noStrike" spc="-1" dirty="0" smtClean="0">
                <a:solidFill>
                  <a:srgbClr val="000000"/>
                </a:solidFill>
                <a:latin typeface="Times New Roman"/>
              </a:rPr>
              <a:t>.</a:t>
            </a:r>
            <a:endParaRPr lang="pt-B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8F0291B4-3FE0-4764-A69E-2396F9BBB1D1}"/>
              </a:ext>
            </a:extLst>
          </p:cNvPr>
          <p:cNvSpPr txBox="1"/>
          <p:nvPr/>
        </p:nvSpPr>
        <p:spPr>
          <a:xfrm>
            <a:off x="1199456" y="253064"/>
            <a:ext cx="9145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EVOLUÇÃO DO DÉFICIT ATUARIAL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903832"/>
              </p:ext>
            </p:extLst>
          </p:nvPr>
        </p:nvGraphicFramePr>
        <p:xfrm>
          <a:off x="2783632" y="4312683"/>
          <a:ext cx="6624736" cy="2435183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465018">
                  <a:extLst>
                    <a:ext uri="{9D8B030D-6E8A-4147-A177-3AD203B41FA5}">
                      <a16:colId xmlns:a16="http://schemas.microsoft.com/office/drawing/2014/main" val="2704343046"/>
                    </a:ext>
                  </a:extLst>
                </a:gridCol>
                <a:gridCol w="4159718">
                  <a:extLst>
                    <a:ext uri="{9D8B030D-6E8A-4147-A177-3AD203B41FA5}">
                      <a16:colId xmlns:a16="http://schemas.microsoft.com/office/drawing/2014/main" val="372632094"/>
                    </a:ext>
                  </a:extLst>
                </a:gridCol>
              </a:tblGrid>
              <a:tr h="40586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ANO 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 smtClean="0">
                          <a:effectLst/>
                        </a:rPr>
                        <a:t>DÉFICIT (R$)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3529215"/>
                  </a:ext>
                </a:extLst>
              </a:tr>
              <a:tr h="20293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2015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215.683.463,80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42319221"/>
                  </a:ext>
                </a:extLst>
              </a:tr>
              <a:tr h="20293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2016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162.526.811,58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03561482"/>
                  </a:ext>
                </a:extLst>
              </a:tr>
              <a:tr h="20293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2017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303.477.237,26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10385169"/>
                  </a:ext>
                </a:extLst>
              </a:tr>
              <a:tr h="20293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2018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341.943.494,72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37065474"/>
                  </a:ext>
                </a:extLst>
              </a:tr>
              <a:tr h="20293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2019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344.389.466,45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76897620"/>
                  </a:ext>
                </a:extLst>
              </a:tr>
              <a:tr h="20293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2020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373.429.541,67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95933885"/>
                  </a:ext>
                </a:extLst>
              </a:tr>
              <a:tr h="20293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2021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451.811.328,43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26357666"/>
                  </a:ext>
                </a:extLst>
              </a:tr>
              <a:tr h="20293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2022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</a:rPr>
                        <a:t>533.237.524,61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80597120"/>
                  </a:ext>
                </a:extLst>
              </a:tr>
              <a:tr h="20293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2023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621.737.036,90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46694380"/>
                  </a:ext>
                </a:extLst>
              </a:tr>
              <a:tr h="20293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673.873.697,22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40711214"/>
                  </a:ext>
                </a:extLst>
              </a:tr>
            </a:tbl>
          </a:graphicData>
        </a:graphic>
      </p:graphicFrame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6734399"/>
              </p:ext>
            </p:extLst>
          </p:nvPr>
        </p:nvGraphicFramePr>
        <p:xfrm>
          <a:off x="983432" y="870625"/>
          <a:ext cx="9793088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CustomShape 1"/>
          <p:cNvSpPr/>
          <p:nvPr/>
        </p:nvSpPr>
        <p:spPr>
          <a:xfrm>
            <a:off x="155520" y="283320"/>
            <a:ext cx="11749680" cy="3339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64800" algn="ctr">
              <a:lnSpc>
                <a:spcPct val="100000"/>
              </a:lnSpc>
              <a:spcBef>
                <a:spcPts val="609"/>
              </a:spcBef>
            </a:pPr>
            <a:r>
              <a:rPr lang="pt-BR" sz="1800" b="1" strike="noStrike" cap="all" spc="-1">
                <a:solidFill>
                  <a:srgbClr val="000000"/>
                </a:solidFill>
                <a:latin typeface="Times New Roman"/>
                <a:ea typeface="Times New Roman"/>
              </a:rPr>
              <a:t>COMO MELHORAR O ATUAL CENÁRIO?</a:t>
            </a:r>
            <a:endParaRPr lang="pt-BR" sz="1800" b="0" strike="noStrike" spc="-1">
              <a:latin typeface="Arial"/>
            </a:endParaRPr>
          </a:p>
          <a:p>
            <a:pPr marL="64800" algn="ctr">
              <a:lnSpc>
                <a:spcPct val="100000"/>
              </a:lnSpc>
              <a:spcBef>
                <a:spcPts val="609"/>
              </a:spcBef>
            </a:pPr>
            <a:endParaRPr lang="pt-BR" sz="1800" b="0" strike="noStrike" spc="-1">
              <a:latin typeface="Arial"/>
            </a:endParaRPr>
          </a:p>
          <a:p>
            <a:pPr marL="64800" algn="ctr">
              <a:lnSpc>
                <a:spcPct val="100000"/>
              </a:lnSpc>
              <a:spcBef>
                <a:spcPts val="609"/>
              </a:spcBef>
            </a:pPr>
            <a:endParaRPr lang="pt-BR" sz="1800" b="0" strike="noStrike" spc="-1">
              <a:latin typeface="Arial"/>
            </a:endParaRPr>
          </a:p>
          <a:p>
            <a:pPr marL="64800" algn="ctr">
              <a:lnSpc>
                <a:spcPct val="100000"/>
              </a:lnSpc>
              <a:spcBef>
                <a:spcPts val="609"/>
              </a:spcBef>
            </a:pPr>
            <a:endParaRPr lang="pt-BR" sz="1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>
              <a:latin typeface="Arial"/>
            </a:endParaRPr>
          </a:p>
          <a:p>
            <a:pPr marL="216000" indent="-216000" algn="just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Revisão dos Benefícios concedidos;</a:t>
            </a:r>
            <a:endParaRPr lang="pt-BR" sz="1800" b="0" strike="noStrike" spc="-1">
              <a:latin typeface="Arial"/>
            </a:endParaRPr>
          </a:p>
          <a:p>
            <a:pPr marL="216000" indent="-216000" algn="just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Acordo de cooperação técnica COMPREV;</a:t>
            </a:r>
            <a:endParaRPr lang="pt-BR" sz="1800" b="0" strike="noStrike" spc="-1">
              <a:latin typeface="Arial"/>
            </a:endParaRPr>
          </a:p>
          <a:p>
            <a:pPr marL="216000" indent="-216000" algn="just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Realização de concurso público;</a:t>
            </a:r>
            <a:endParaRPr lang="pt-BR" sz="1800" b="0" strike="noStrike" spc="-1">
              <a:latin typeface="Arial"/>
            </a:endParaRPr>
          </a:p>
          <a:p>
            <a:pPr marL="216000" indent="-216000" algn="just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Regularidade no repasse das contribuições;</a:t>
            </a:r>
            <a:endParaRPr lang="pt-BR" sz="1800" b="0" strike="noStrike" spc="-1">
              <a:latin typeface="Arial"/>
            </a:endParaRPr>
          </a:p>
          <a:p>
            <a:pPr marL="216000" indent="-216000" algn="just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Incorporação de bens imóveis ao patrimônio do Fundo;</a:t>
            </a:r>
            <a:endParaRPr lang="pt-BR" sz="1800" b="0" strike="noStrike" spc="-1">
              <a:latin typeface="Arial"/>
            </a:endParaRPr>
          </a:p>
          <a:p>
            <a:pPr marL="216000" indent="-216000" algn="just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Análise de cenários para alíquotas suplementares e outros aportes.</a:t>
            </a:r>
            <a:endParaRPr lang="pt-BR" sz="1800" b="0" strike="noStrike" spc="-1">
              <a:latin typeface="Arial"/>
            </a:endParaRPr>
          </a:p>
        </p:txBody>
      </p:sp>
      <p:pic>
        <p:nvPicPr>
          <p:cNvPr id="217" name="Imagem 216"/>
          <p:cNvPicPr/>
          <p:nvPr/>
        </p:nvPicPr>
        <p:blipFill>
          <a:blip r:embed="rId2" cstate="print"/>
          <a:stretch/>
        </p:blipFill>
        <p:spPr>
          <a:xfrm>
            <a:off x="7272000" y="1512000"/>
            <a:ext cx="4464000" cy="3384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CustomShape 1"/>
          <p:cNvSpPr/>
          <p:nvPr/>
        </p:nvSpPr>
        <p:spPr>
          <a:xfrm>
            <a:off x="396720" y="280440"/>
            <a:ext cx="11438280" cy="1843920"/>
          </a:xfrm>
          <a:prstGeom prst="rect">
            <a:avLst/>
          </a:prstGeom>
          <a:solidFill>
            <a:srgbClr val="404040"/>
          </a:solidFill>
          <a:ln w="127080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9" name="CustomShape 2"/>
          <p:cNvSpPr/>
          <p:nvPr/>
        </p:nvSpPr>
        <p:spPr>
          <a:xfrm>
            <a:off x="546480" y="433440"/>
            <a:ext cx="11139480" cy="930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>
            <a:normAutofit/>
          </a:bodyPr>
          <a:lstStyle/>
          <a:p>
            <a:pPr algn="ctr">
              <a:lnSpc>
                <a:spcPct val="90000"/>
              </a:lnSpc>
              <a:spcAft>
                <a:spcPts val="601"/>
              </a:spcAft>
            </a:pPr>
            <a:r>
              <a:rPr lang="pt-BR" sz="5400" b="0" strike="noStrike" spc="-1">
                <a:solidFill>
                  <a:srgbClr val="FFFFFF"/>
                </a:solidFill>
                <a:latin typeface="Calibri Light"/>
              </a:rPr>
              <a:t>DÚVIDAS........</a:t>
            </a:r>
            <a:endParaRPr lang="pt-BR" sz="5400" b="0" strike="noStrike" spc="-1">
              <a:latin typeface="Arial"/>
            </a:endParaRPr>
          </a:p>
        </p:txBody>
      </p:sp>
      <p:sp>
        <p:nvSpPr>
          <p:cNvPr id="220" name="Line 3"/>
          <p:cNvSpPr/>
          <p:nvPr/>
        </p:nvSpPr>
        <p:spPr>
          <a:xfrm>
            <a:off x="2229840" y="1522080"/>
            <a:ext cx="7772400" cy="360"/>
          </a:xfrm>
          <a:prstGeom prst="line">
            <a:avLst/>
          </a:prstGeom>
          <a:ln w="2232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2" name="Line 4"/>
          <p:cNvSpPr/>
          <p:nvPr/>
        </p:nvSpPr>
        <p:spPr>
          <a:xfrm>
            <a:off x="3952860" y="2428868"/>
            <a:ext cx="360" cy="3657600"/>
          </a:xfrm>
          <a:prstGeom prst="line">
            <a:avLst/>
          </a:prstGeom>
          <a:ln w="101520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2050" name="Picture 2" descr="F:\AVALIAÇÕES 2021\MORENO\calculo 2021\ACOMPANHAMENTO\logoCompletaMoreno-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60" y="2285992"/>
            <a:ext cx="7739074" cy="3500462"/>
          </a:xfrm>
          <a:prstGeom prst="rect">
            <a:avLst/>
          </a:prstGeom>
          <a:noFill/>
        </p:spPr>
      </p:pic>
      <p:pic>
        <p:nvPicPr>
          <p:cNvPr id="8" name="Imagem 7" descr="C:\Atuária\Solvency\Material Divulgação\logo_solvency_300dpi_transp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720" y="2852936"/>
            <a:ext cx="3251007" cy="29335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roup 1"/>
          <p:cNvGrpSpPr/>
          <p:nvPr/>
        </p:nvGrpSpPr>
        <p:grpSpPr>
          <a:xfrm>
            <a:off x="1755720" y="1399680"/>
            <a:ext cx="8680320" cy="4459680"/>
            <a:chOff x="1755720" y="1399680"/>
            <a:chExt cx="8680320" cy="4459680"/>
          </a:xfrm>
        </p:grpSpPr>
        <p:sp>
          <p:nvSpPr>
            <p:cNvPr id="89" name="CustomShape 2"/>
            <p:cNvSpPr/>
            <p:nvPr/>
          </p:nvSpPr>
          <p:spPr>
            <a:xfrm>
              <a:off x="2063880" y="1399680"/>
              <a:ext cx="7992720" cy="577800"/>
            </a:xfrm>
            <a:prstGeom prst="rect">
              <a:avLst/>
            </a:prstGeom>
            <a:gradFill rotWithShape="0">
              <a:gsLst>
                <a:gs pos="0">
                  <a:srgbClr val="4A6F98"/>
                </a:gs>
                <a:gs pos="100000">
                  <a:srgbClr val="223346"/>
                </a:gs>
              </a:gsLst>
              <a:lin ang="5400000"/>
            </a:gradFill>
            <a:ln w="19080">
              <a:solidFill>
                <a:srgbClr val="3366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599"/>
                </a:spcBef>
              </a:pPr>
              <a:r>
                <a:rPr lang="pt-BR" sz="3200" b="1" i="1" strike="noStrike" spc="-1">
                  <a:solidFill>
                    <a:srgbClr val="FFFFFF"/>
                  </a:solidFill>
                  <a:latin typeface="Verdana"/>
                  <a:ea typeface="ＭＳ Ｐゴシック"/>
                </a:rPr>
                <a:t>Sistema Previdenciário Brasileiro</a:t>
              </a:r>
              <a:endParaRPr lang="pt-BR" sz="3200" b="0" strike="noStrike" spc="-1">
                <a:latin typeface="Arial"/>
              </a:endParaRPr>
            </a:p>
          </p:txBody>
        </p:sp>
        <p:sp>
          <p:nvSpPr>
            <p:cNvPr id="90" name="CustomShape 3"/>
            <p:cNvSpPr/>
            <p:nvPr/>
          </p:nvSpPr>
          <p:spPr>
            <a:xfrm>
              <a:off x="4784760" y="3501360"/>
              <a:ext cx="2361960" cy="639000"/>
            </a:xfrm>
            <a:prstGeom prst="rect">
              <a:avLst/>
            </a:prstGeom>
            <a:gradFill rotWithShape="0">
              <a:gsLst>
                <a:gs pos="0">
                  <a:srgbClr val="4A6F98"/>
                </a:gs>
                <a:gs pos="100000">
                  <a:srgbClr val="223346"/>
                </a:gs>
              </a:gsLst>
              <a:lin ang="5400000"/>
            </a:gradFill>
            <a:ln w="19080">
              <a:solidFill>
                <a:srgbClr val="3366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800"/>
                </a:spcBef>
              </a:pPr>
              <a:r>
                <a:rPr lang="pt-BR" sz="3600" b="1" i="1" strike="noStrike" spc="-1">
                  <a:solidFill>
                    <a:srgbClr val="FFFFFF"/>
                  </a:solidFill>
                  <a:latin typeface="Verdana"/>
                  <a:ea typeface="ＭＳ Ｐゴシック"/>
                </a:rPr>
                <a:t>RPPS</a:t>
              </a:r>
              <a:endParaRPr lang="pt-BR" sz="3600" b="0" strike="noStrike" spc="-1">
                <a:latin typeface="Arial"/>
              </a:endParaRPr>
            </a:p>
          </p:txBody>
        </p:sp>
        <p:sp>
          <p:nvSpPr>
            <p:cNvPr id="91" name="CustomShape 4"/>
            <p:cNvSpPr/>
            <p:nvPr/>
          </p:nvSpPr>
          <p:spPr>
            <a:xfrm>
              <a:off x="1755720" y="3484080"/>
              <a:ext cx="2514240" cy="639000"/>
            </a:xfrm>
            <a:prstGeom prst="rect">
              <a:avLst/>
            </a:prstGeom>
            <a:gradFill rotWithShape="0">
              <a:gsLst>
                <a:gs pos="0">
                  <a:srgbClr val="4A6F98"/>
                </a:gs>
                <a:gs pos="100000">
                  <a:srgbClr val="000000"/>
                </a:gs>
              </a:gsLst>
              <a:lin ang="5400000"/>
            </a:gradFill>
            <a:ln w="19080">
              <a:solidFill>
                <a:srgbClr val="3366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800"/>
                </a:spcBef>
              </a:pPr>
              <a:r>
                <a:rPr lang="pt-BR" sz="3600" b="1" i="1" strike="noStrike" spc="-1">
                  <a:solidFill>
                    <a:srgbClr val="FFFFFF"/>
                  </a:solidFill>
                  <a:latin typeface="Verdana"/>
                  <a:ea typeface="ＭＳ Ｐゴシック"/>
                </a:rPr>
                <a:t>RGPS</a:t>
              </a:r>
              <a:endParaRPr lang="pt-BR" sz="3600" b="0" strike="noStrike" spc="-1">
                <a:latin typeface="Arial"/>
              </a:endParaRPr>
            </a:p>
          </p:txBody>
        </p:sp>
        <p:sp>
          <p:nvSpPr>
            <p:cNvPr id="92" name="CustomShape 5"/>
            <p:cNvSpPr/>
            <p:nvPr/>
          </p:nvSpPr>
          <p:spPr>
            <a:xfrm>
              <a:off x="7616880" y="3501360"/>
              <a:ext cx="2819160" cy="852120"/>
            </a:xfrm>
            <a:prstGeom prst="rect">
              <a:avLst/>
            </a:prstGeom>
            <a:gradFill rotWithShape="0">
              <a:gsLst>
                <a:gs pos="0">
                  <a:srgbClr val="375270"/>
                </a:gs>
                <a:gs pos="50000">
                  <a:srgbClr val="4A6F98"/>
                </a:gs>
                <a:gs pos="100000">
                  <a:srgbClr val="375270"/>
                </a:gs>
              </a:gsLst>
              <a:lin ang="5400000"/>
            </a:gradFill>
            <a:ln w="19080">
              <a:solidFill>
                <a:srgbClr val="3366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250"/>
                </a:spcBef>
              </a:pPr>
              <a:r>
                <a:rPr lang="pt-BR" sz="2500" b="1" i="1" strike="noStrike" spc="-1">
                  <a:solidFill>
                    <a:srgbClr val="FFFFFF"/>
                  </a:solidFill>
                  <a:latin typeface="Verdana"/>
                  <a:ea typeface="ＭＳ Ｐゴシック"/>
                </a:rPr>
                <a:t>Previdência Complementar</a:t>
              </a:r>
              <a:endParaRPr lang="pt-BR" sz="2500" b="0" strike="noStrike" spc="-1">
                <a:latin typeface="Arial"/>
              </a:endParaRPr>
            </a:p>
          </p:txBody>
        </p:sp>
        <p:sp>
          <p:nvSpPr>
            <p:cNvPr id="93" name="Line 6"/>
            <p:cNvSpPr/>
            <p:nvPr/>
          </p:nvSpPr>
          <p:spPr>
            <a:xfrm>
              <a:off x="2981160" y="2523240"/>
              <a:ext cx="6019920" cy="360"/>
            </a:xfrm>
            <a:prstGeom prst="line">
              <a:avLst/>
            </a:prstGeom>
            <a:ln w="38160">
              <a:solidFill>
                <a:srgbClr val="000099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4" name="Line 7"/>
            <p:cNvSpPr/>
            <p:nvPr/>
          </p:nvSpPr>
          <p:spPr>
            <a:xfrm>
              <a:off x="2990520" y="2515320"/>
              <a:ext cx="360" cy="865440"/>
            </a:xfrm>
            <a:prstGeom prst="line">
              <a:avLst/>
            </a:prstGeom>
            <a:ln w="38160">
              <a:solidFill>
                <a:srgbClr val="000099"/>
              </a:solidFill>
              <a:round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5" name="Line 8"/>
            <p:cNvSpPr/>
            <p:nvPr/>
          </p:nvSpPr>
          <p:spPr>
            <a:xfrm>
              <a:off x="8996040" y="2501280"/>
              <a:ext cx="360" cy="865080"/>
            </a:xfrm>
            <a:prstGeom prst="line">
              <a:avLst/>
            </a:prstGeom>
            <a:ln w="38160">
              <a:solidFill>
                <a:srgbClr val="000099"/>
              </a:solidFill>
              <a:round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6" name="Line 9"/>
            <p:cNvSpPr/>
            <p:nvPr/>
          </p:nvSpPr>
          <p:spPr>
            <a:xfrm>
              <a:off x="5856120" y="2515320"/>
              <a:ext cx="360" cy="865440"/>
            </a:xfrm>
            <a:prstGeom prst="line">
              <a:avLst/>
            </a:prstGeom>
            <a:ln w="38160">
              <a:solidFill>
                <a:srgbClr val="000099"/>
              </a:solidFill>
              <a:round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7" name="Line 10"/>
            <p:cNvSpPr/>
            <p:nvPr/>
          </p:nvSpPr>
          <p:spPr>
            <a:xfrm>
              <a:off x="5856120" y="2012040"/>
              <a:ext cx="360" cy="503280"/>
            </a:xfrm>
            <a:prstGeom prst="line">
              <a:avLst/>
            </a:prstGeom>
            <a:ln w="38160">
              <a:solidFill>
                <a:srgbClr val="000099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8" name="Line 11"/>
            <p:cNvSpPr/>
            <p:nvPr/>
          </p:nvSpPr>
          <p:spPr>
            <a:xfrm>
              <a:off x="9010440" y="4374360"/>
              <a:ext cx="360" cy="503280"/>
            </a:xfrm>
            <a:prstGeom prst="line">
              <a:avLst/>
            </a:prstGeom>
            <a:ln w="38160">
              <a:solidFill>
                <a:srgbClr val="000099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9" name="Line 12"/>
            <p:cNvSpPr/>
            <p:nvPr/>
          </p:nvSpPr>
          <p:spPr>
            <a:xfrm>
              <a:off x="8145360" y="4877640"/>
              <a:ext cx="360" cy="576360"/>
            </a:xfrm>
            <a:prstGeom prst="line">
              <a:avLst/>
            </a:prstGeom>
            <a:ln w="38160">
              <a:solidFill>
                <a:srgbClr val="000099"/>
              </a:solidFill>
              <a:round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0" name="Line 13"/>
            <p:cNvSpPr/>
            <p:nvPr/>
          </p:nvSpPr>
          <p:spPr>
            <a:xfrm>
              <a:off x="9845640" y="4877640"/>
              <a:ext cx="360" cy="576360"/>
            </a:xfrm>
            <a:prstGeom prst="line">
              <a:avLst/>
            </a:prstGeom>
            <a:ln w="38160">
              <a:solidFill>
                <a:srgbClr val="000099"/>
              </a:solidFill>
              <a:round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1" name="CustomShape 14"/>
            <p:cNvSpPr/>
            <p:nvPr/>
          </p:nvSpPr>
          <p:spPr>
            <a:xfrm>
              <a:off x="7569360" y="5525640"/>
              <a:ext cx="1152000" cy="333720"/>
            </a:xfrm>
            <a:prstGeom prst="rect">
              <a:avLst/>
            </a:prstGeom>
            <a:gradFill rotWithShape="0">
              <a:gsLst>
                <a:gs pos="0">
                  <a:srgbClr val="375270"/>
                </a:gs>
                <a:gs pos="50000">
                  <a:srgbClr val="4A6F98"/>
                </a:gs>
                <a:gs pos="100000">
                  <a:srgbClr val="375270"/>
                </a:gs>
              </a:gsLst>
              <a:lin ang="5400000"/>
            </a:gradFill>
            <a:ln w="19080">
              <a:solidFill>
                <a:srgbClr val="3366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799"/>
                </a:spcBef>
              </a:pPr>
              <a:r>
                <a:rPr lang="pt-BR" sz="1600" b="1" strike="noStrike" spc="-1">
                  <a:solidFill>
                    <a:srgbClr val="FFFFFF"/>
                  </a:solidFill>
                  <a:latin typeface="Verdana"/>
                  <a:ea typeface="ＭＳ Ｐゴシック"/>
                </a:rPr>
                <a:t>Aberta</a:t>
              </a:r>
              <a:endParaRPr lang="pt-BR" sz="1600" b="0" strike="noStrike" spc="-1">
                <a:latin typeface="Arial"/>
              </a:endParaRPr>
            </a:p>
          </p:txBody>
        </p:sp>
        <p:sp>
          <p:nvSpPr>
            <p:cNvPr id="102" name="CustomShape 15"/>
            <p:cNvSpPr/>
            <p:nvPr/>
          </p:nvSpPr>
          <p:spPr>
            <a:xfrm>
              <a:off x="9269280" y="5525640"/>
              <a:ext cx="1152000" cy="333720"/>
            </a:xfrm>
            <a:prstGeom prst="rect">
              <a:avLst/>
            </a:prstGeom>
            <a:gradFill rotWithShape="0">
              <a:gsLst>
                <a:gs pos="0">
                  <a:srgbClr val="375270"/>
                </a:gs>
                <a:gs pos="50000">
                  <a:srgbClr val="4A6F98"/>
                </a:gs>
                <a:gs pos="100000">
                  <a:srgbClr val="375270"/>
                </a:gs>
              </a:gsLst>
              <a:lin ang="5400000"/>
            </a:gradFill>
            <a:ln w="19080">
              <a:solidFill>
                <a:srgbClr val="3366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799"/>
                </a:spcBef>
              </a:pPr>
              <a:r>
                <a:rPr lang="pt-BR" sz="1600" b="1" strike="noStrike" spc="-1">
                  <a:solidFill>
                    <a:srgbClr val="FFFFFF"/>
                  </a:solidFill>
                  <a:latin typeface="Verdana"/>
                  <a:ea typeface="ＭＳ Ｐゴシック"/>
                </a:rPr>
                <a:t>Fechada</a:t>
              </a:r>
              <a:endParaRPr lang="pt-BR" sz="1600" b="0" strike="noStrike" spc="-1">
                <a:latin typeface="Arial"/>
              </a:endParaRPr>
            </a:p>
          </p:txBody>
        </p:sp>
        <p:sp>
          <p:nvSpPr>
            <p:cNvPr id="103" name="Line 16"/>
            <p:cNvSpPr/>
            <p:nvPr/>
          </p:nvSpPr>
          <p:spPr>
            <a:xfrm>
              <a:off x="8130960" y="4877640"/>
              <a:ext cx="1728720" cy="360"/>
            </a:xfrm>
            <a:prstGeom prst="line">
              <a:avLst/>
            </a:prstGeom>
            <a:ln w="38160">
              <a:solidFill>
                <a:srgbClr val="000099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04" name="CustomShape 17"/>
          <p:cNvSpPr/>
          <p:nvPr/>
        </p:nvSpPr>
        <p:spPr>
          <a:xfrm>
            <a:off x="1649880" y="511560"/>
            <a:ext cx="8229240" cy="72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3200" b="1" strike="noStrike" spc="-1">
                <a:solidFill>
                  <a:srgbClr val="FF6600"/>
                </a:solidFill>
                <a:latin typeface="Calibri"/>
                <a:ea typeface="ＭＳ Ｐゴシック"/>
              </a:rPr>
              <a:t>A PREVIDÊNCIA</a:t>
            </a: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roup 1"/>
          <p:cNvGrpSpPr/>
          <p:nvPr/>
        </p:nvGrpSpPr>
        <p:grpSpPr>
          <a:xfrm>
            <a:off x="3042000" y="958680"/>
            <a:ext cx="6107760" cy="5895000"/>
            <a:chOff x="3042000" y="958680"/>
            <a:chExt cx="6107760" cy="5895000"/>
          </a:xfrm>
        </p:grpSpPr>
        <p:sp>
          <p:nvSpPr>
            <p:cNvPr id="106" name="CustomShape 2"/>
            <p:cNvSpPr/>
            <p:nvPr/>
          </p:nvSpPr>
          <p:spPr>
            <a:xfrm>
              <a:off x="5217120" y="3245760"/>
              <a:ext cx="1757520" cy="1757520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23040" tIns="23040" rIns="23040" bIns="23040" anchor="ctr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pt-BR" sz="3600" b="0" strike="noStrike" spc="-1">
                  <a:solidFill>
                    <a:srgbClr val="CC0000"/>
                  </a:solidFill>
                  <a:latin typeface="Verdana"/>
                  <a:ea typeface="ＭＳ Ｐゴシック"/>
                </a:rPr>
                <a:t>RPPS</a:t>
              </a:r>
              <a:endParaRPr lang="pt-BR" sz="3600" b="0" strike="noStrike" spc="-1">
                <a:latin typeface="Arial"/>
              </a:endParaRPr>
            </a:p>
          </p:txBody>
        </p:sp>
        <p:sp>
          <p:nvSpPr>
            <p:cNvPr id="107" name="CustomShape 3"/>
            <p:cNvSpPr/>
            <p:nvPr/>
          </p:nvSpPr>
          <p:spPr>
            <a:xfrm rot="16200000">
              <a:off x="5831280" y="2961000"/>
              <a:ext cx="528840" cy="40320"/>
            </a:xfrm>
            <a:custGeom>
              <a:avLst/>
              <a:gdLst/>
              <a:ahLst/>
              <a:cxnLst/>
              <a:rect l="l" t="t" r="r" b="b"/>
              <a:pathLst>
                <a:path w="529237">
                  <a:moveTo>
                    <a:pt x="0" y="20346"/>
                  </a:moveTo>
                  <a:lnTo>
                    <a:pt x="529237" y="20346"/>
                  </a:lnTo>
                </a:path>
              </a:pathLst>
            </a:cu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8" name="CustomShape 4"/>
            <p:cNvSpPr/>
            <p:nvPr/>
          </p:nvSpPr>
          <p:spPr>
            <a:xfrm>
              <a:off x="5217120" y="958680"/>
              <a:ext cx="1757520" cy="1757520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8280" tIns="8280" rIns="8280" bIns="8280" anchor="ctr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pt-BR" sz="1300" b="1" strike="noStrike" spc="-1">
                  <a:solidFill>
                    <a:srgbClr val="000099"/>
                  </a:solidFill>
                  <a:latin typeface="Arial"/>
                  <a:ea typeface="ＭＳ Ｐゴシック"/>
                </a:rPr>
                <a:t>Adesão </a:t>
              </a:r>
              <a:endParaRPr lang="pt-BR" sz="1300" b="0" strike="noStrike" spc="-1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lang="pt-BR" sz="1300" b="1" strike="noStrike" spc="-1">
                  <a:solidFill>
                    <a:srgbClr val="000099"/>
                  </a:solidFill>
                  <a:latin typeface="Arial"/>
                  <a:ea typeface="ＭＳ Ｐゴシック"/>
                </a:rPr>
                <a:t>Compulsória </a:t>
              </a:r>
              <a:endParaRPr lang="pt-BR" sz="1300" b="0" strike="noStrike" spc="-1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lang="pt-BR" sz="1300" b="1" strike="noStrike" spc="-1">
                  <a:solidFill>
                    <a:srgbClr val="000099"/>
                  </a:solidFill>
                  <a:latin typeface="Arial"/>
                  <a:ea typeface="ＭＳ Ｐゴシック"/>
                </a:rPr>
                <a:t>e Administração </a:t>
              </a:r>
              <a:endParaRPr lang="pt-BR" sz="1300" b="0" strike="noStrike" spc="-1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lang="pt-BR" sz="1300" b="1" strike="noStrike" spc="-1">
                  <a:solidFill>
                    <a:srgbClr val="000099"/>
                  </a:solidFill>
                  <a:latin typeface="Arial"/>
                  <a:ea typeface="ＭＳ Ｐゴシック"/>
                </a:rPr>
                <a:t>Pública</a:t>
              </a:r>
              <a:endParaRPr lang="pt-BR" sz="1300" b="0" strike="noStrike" spc="-1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lang="pt-BR" sz="1300" b="0" strike="noStrike" spc="-1">
                  <a:solidFill>
                    <a:srgbClr val="000099"/>
                  </a:solidFill>
                  <a:latin typeface="Arial"/>
                  <a:ea typeface="ＭＳ Ｐゴシック"/>
                </a:rPr>
                <a:t>Própria</a:t>
              </a:r>
              <a:endParaRPr lang="pt-BR" sz="1300" b="0" strike="noStrike" spc="-1">
                <a:latin typeface="Arial"/>
              </a:endParaRPr>
            </a:p>
          </p:txBody>
        </p:sp>
        <p:sp>
          <p:nvSpPr>
            <p:cNvPr id="109" name="CustomShape 5"/>
            <p:cNvSpPr/>
            <p:nvPr/>
          </p:nvSpPr>
          <p:spPr>
            <a:xfrm rot="20520000">
              <a:off x="6918840" y="3751200"/>
              <a:ext cx="528840" cy="40320"/>
            </a:xfrm>
            <a:custGeom>
              <a:avLst/>
              <a:gdLst/>
              <a:ahLst/>
              <a:cxnLst/>
              <a:rect l="l" t="t" r="r" b="b"/>
              <a:pathLst>
                <a:path w="529237">
                  <a:moveTo>
                    <a:pt x="0" y="20346"/>
                  </a:moveTo>
                  <a:lnTo>
                    <a:pt x="529237" y="20346"/>
                  </a:lnTo>
                </a:path>
              </a:pathLst>
            </a:cu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0" name="CustomShape 6"/>
            <p:cNvSpPr/>
            <p:nvPr/>
          </p:nvSpPr>
          <p:spPr>
            <a:xfrm>
              <a:off x="7392240" y="2539080"/>
              <a:ext cx="1757520" cy="1757520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8280" tIns="8280" rIns="8280" bIns="8280" anchor="ctr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pt-BR" sz="1300" b="1" strike="noStrike" spc="-1">
                  <a:solidFill>
                    <a:srgbClr val="000099"/>
                  </a:solidFill>
                  <a:latin typeface="Arial"/>
                  <a:ea typeface="ＭＳ Ｐゴシック"/>
                </a:rPr>
                <a:t>Acumulação </a:t>
              </a:r>
              <a:endParaRPr lang="pt-BR" sz="1300" b="0" strike="noStrike" spc="-1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lang="pt-BR" sz="1300" b="1" strike="noStrike" spc="-1">
                  <a:solidFill>
                    <a:srgbClr val="000099"/>
                  </a:solidFill>
                  <a:latin typeface="Arial"/>
                  <a:ea typeface="ＭＳ Ｐゴシック"/>
                </a:rPr>
                <a:t>Antecipada de </a:t>
              </a:r>
              <a:endParaRPr lang="pt-BR" sz="1300" b="0" strike="noStrike" spc="-1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lang="pt-BR" sz="1300" b="1" strike="noStrike" spc="-1">
                  <a:solidFill>
                    <a:srgbClr val="000099"/>
                  </a:solidFill>
                  <a:latin typeface="Arial"/>
                  <a:ea typeface="ＭＳ Ｐゴシック"/>
                </a:rPr>
                <a:t>Reservas</a:t>
              </a:r>
              <a:endParaRPr lang="pt-BR" sz="1300" b="0" strike="noStrike" spc="-1">
                <a:latin typeface="Arial"/>
              </a:endParaRPr>
            </a:p>
          </p:txBody>
        </p:sp>
        <p:sp>
          <p:nvSpPr>
            <p:cNvPr id="111" name="CustomShape 7"/>
            <p:cNvSpPr/>
            <p:nvPr/>
          </p:nvSpPr>
          <p:spPr>
            <a:xfrm rot="3240000">
              <a:off x="6503400" y="5029560"/>
              <a:ext cx="528840" cy="40320"/>
            </a:xfrm>
            <a:custGeom>
              <a:avLst/>
              <a:gdLst/>
              <a:ahLst/>
              <a:cxnLst/>
              <a:rect l="l" t="t" r="r" b="b"/>
              <a:pathLst>
                <a:path w="529237">
                  <a:moveTo>
                    <a:pt x="0" y="20346"/>
                  </a:moveTo>
                  <a:lnTo>
                    <a:pt x="529237" y="20346"/>
                  </a:lnTo>
                </a:path>
              </a:pathLst>
            </a:cu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2" name="CustomShape 8"/>
            <p:cNvSpPr/>
            <p:nvPr/>
          </p:nvSpPr>
          <p:spPr>
            <a:xfrm>
              <a:off x="6561360" y="5096160"/>
              <a:ext cx="1757520" cy="1757520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8280" tIns="8280" rIns="8280" bIns="8280" anchor="ctr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pt-BR" sz="1300" b="1" strike="noStrike" spc="-1">
                  <a:solidFill>
                    <a:srgbClr val="000099"/>
                  </a:solidFill>
                  <a:latin typeface="Arial"/>
                  <a:ea typeface="ＭＳ Ｐゴシック"/>
                </a:rPr>
                <a:t>Incidência sobre </a:t>
              </a:r>
              <a:endParaRPr lang="pt-BR" sz="1300" b="0" strike="noStrike" spc="-1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lang="pt-BR" sz="1300" b="1" strike="noStrike" spc="-1">
                  <a:solidFill>
                    <a:srgbClr val="000099"/>
                  </a:solidFill>
                  <a:latin typeface="Arial"/>
                  <a:ea typeface="ＭＳ Ｐゴシック"/>
                </a:rPr>
                <a:t>Vencimentos</a:t>
              </a:r>
              <a:endParaRPr lang="pt-BR" sz="1300" b="0" strike="noStrike" spc="-1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lang="pt-BR" sz="1300" b="1" strike="noStrike" spc="-1">
                  <a:solidFill>
                    <a:srgbClr val="000099"/>
                  </a:solidFill>
                  <a:latin typeface="Arial"/>
                  <a:ea typeface="ＭＳ Ｐゴシック"/>
                </a:rPr>
                <a:t> Cargo Efetivo</a:t>
              </a:r>
              <a:endParaRPr lang="pt-BR" sz="1300" b="0" strike="noStrike" spc="-1">
                <a:latin typeface="Arial"/>
              </a:endParaRPr>
            </a:p>
          </p:txBody>
        </p:sp>
        <p:sp>
          <p:nvSpPr>
            <p:cNvPr id="113" name="CustomShape 9"/>
            <p:cNvSpPr/>
            <p:nvPr/>
          </p:nvSpPr>
          <p:spPr>
            <a:xfrm rot="7560000">
              <a:off x="5159520" y="5029560"/>
              <a:ext cx="528840" cy="40320"/>
            </a:xfrm>
            <a:custGeom>
              <a:avLst/>
              <a:gdLst/>
              <a:ahLst/>
              <a:cxnLst/>
              <a:rect l="l" t="t" r="r" b="b"/>
              <a:pathLst>
                <a:path w="529237">
                  <a:moveTo>
                    <a:pt x="0" y="20346"/>
                  </a:moveTo>
                  <a:lnTo>
                    <a:pt x="529237" y="20346"/>
                  </a:lnTo>
                </a:path>
              </a:pathLst>
            </a:cu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4" name="CustomShape 10"/>
            <p:cNvSpPr/>
            <p:nvPr/>
          </p:nvSpPr>
          <p:spPr>
            <a:xfrm>
              <a:off x="3872880" y="5096160"/>
              <a:ext cx="1757520" cy="1757520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8280" tIns="8280" rIns="8280" bIns="8280" anchor="ctr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pt-BR" sz="1300" b="1" strike="noStrike" spc="-1">
                  <a:solidFill>
                    <a:srgbClr val="000099"/>
                  </a:solidFill>
                  <a:latin typeface="Arial"/>
                  <a:ea typeface="ＭＳ Ｐゴシック"/>
                </a:rPr>
                <a:t>Sem </a:t>
              </a:r>
              <a:endParaRPr lang="pt-BR" sz="1300" b="0" strike="noStrike" spc="-1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lang="pt-BR" sz="1300" b="1" strike="noStrike" spc="-1">
                  <a:solidFill>
                    <a:srgbClr val="000099"/>
                  </a:solidFill>
                  <a:latin typeface="Arial"/>
                  <a:ea typeface="ＭＳ Ｐゴシック"/>
                </a:rPr>
                <a:t>contribuição </a:t>
              </a:r>
              <a:endParaRPr lang="pt-BR" sz="1300" b="0" strike="noStrike" spc="-1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lang="pt-BR" sz="1300" b="1" strike="noStrike" spc="-1">
                  <a:solidFill>
                    <a:srgbClr val="000099"/>
                  </a:solidFill>
                  <a:latin typeface="Arial"/>
                  <a:ea typeface="ＭＳ Ｐゴシック"/>
                </a:rPr>
                <a:t>sobre verbas </a:t>
              </a:r>
              <a:endParaRPr lang="pt-BR" sz="1300" b="0" strike="noStrike" spc="-1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lang="pt-BR" sz="1300" b="1" strike="noStrike" spc="-1">
                  <a:solidFill>
                    <a:srgbClr val="000099"/>
                  </a:solidFill>
                  <a:latin typeface="Arial"/>
                  <a:ea typeface="ＭＳ Ｐゴシック"/>
                </a:rPr>
                <a:t>transitórias</a:t>
              </a:r>
              <a:endParaRPr lang="pt-BR" sz="1300" b="0" strike="noStrike" spc="-1">
                <a:latin typeface="Arial"/>
              </a:endParaRPr>
            </a:p>
          </p:txBody>
        </p:sp>
        <p:sp>
          <p:nvSpPr>
            <p:cNvPr id="115" name="CustomShape 11"/>
            <p:cNvSpPr/>
            <p:nvPr/>
          </p:nvSpPr>
          <p:spPr>
            <a:xfrm rot="11880000">
              <a:off x="4744080" y="3751200"/>
              <a:ext cx="528840" cy="40320"/>
            </a:xfrm>
            <a:custGeom>
              <a:avLst/>
              <a:gdLst/>
              <a:ahLst/>
              <a:cxnLst/>
              <a:rect l="l" t="t" r="r" b="b"/>
              <a:pathLst>
                <a:path w="529237">
                  <a:moveTo>
                    <a:pt x="0" y="20346"/>
                  </a:moveTo>
                  <a:lnTo>
                    <a:pt x="529237" y="20346"/>
                  </a:lnTo>
                </a:path>
              </a:pathLst>
            </a:cu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6" name="CustomShape 12"/>
            <p:cNvSpPr/>
            <p:nvPr/>
          </p:nvSpPr>
          <p:spPr>
            <a:xfrm>
              <a:off x="3042000" y="2539080"/>
              <a:ext cx="1757520" cy="1757520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8280" tIns="8280" rIns="8280" bIns="8280" anchor="ctr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pt-BR" sz="1300" b="1" strike="noStrike" spc="-1">
                  <a:solidFill>
                    <a:srgbClr val="000099"/>
                  </a:solidFill>
                  <a:latin typeface="Arial"/>
                  <a:ea typeface="ＭＳ Ｐゴシック"/>
                </a:rPr>
                <a:t>Sistema</a:t>
              </a:r>
              <a:endParaRPr lang="pt-BR" sz="1300" b="0" strike="noStrike" spc="-1">
                <a:latin typeface="Arial"/>
              </a:endParaRPr>
            </a:p>
            <a:p>
              <a:pPr algn="ctr">
                <a:lnSpc>
                  <a:spcPct val="100000"/>
                </a:lnSpc>
              </a:pPr>
              <a:r>
                <a:rPr lang="pt-BR" sz="1300" b="1" strike="noStrike" spc="-1">
                  <a:solidFill>
                    <a:srgbClr val="000099"/>
                  </a:solidFill>
                  <a:latin typeface="Arial"/>
                  <a:ea typeface="ＭＳ Ｐゴシック"/>
                </a:rPr>
                <a:t>Capitalizado</a:t>
              </a:r>
              <a:endParaRPr lang="pt-BR" sz="1300" b="0" strike="noStrike" spc="-1">
                <a:latin typeface="Arial"/>
              </a:endParaRPr>
            </a:p>
          </p:txBody>
        </p:sp>
      </p:grpSp>
      <p:grpSp>
        <p:nvGrpSpPr>
          <p:cNvPr id="117" name="Group 13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  <p:sp>
        <p:nvSpPr>
          <p:cNvPr id="118" name="CustomShape 14"/>
          <p:cNvSpPr/>
          <p:nvPr/>
        </p:nvSpPr>
        <p:spPr>
          <a:xfrm>
            <a:off x="1754280" y="229320"/>
            <a:ext cx="8229240" cy="72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3200" b="1" strike="noStrike" spc="-1">
                <a:solidFill>
                  <a:srgbClr val="FF6600"/>
                </a:solidFill>
                <a:latin typeface="Calibri"/>
                <a:ea typeface="ＭＳ Ｐゴシック"/>
              </a:rPr>
              <a:t>REGIME PRÓPRIO DE PREVIDÊNCIA SOCIAL</a:t>
            </a: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ustomShape 1"/>
          <p:cNvSpPr/>
          <p:nvPr/>
        </p:nvSpPr>
        <p:spPr>
          <a:xfrm>
            <a:off x="1181520" y="1507320"/>
            <a:ext cx="8784720" cy="4463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720" algn="just">
              <a:lnSpc>
                <a:spcPct val="120000"/>
              </a:lnSpc>
              <a:spcBef>
                <a:spcPts val="459"/>
              </a:spcBef>
            </a:pPr>
            <a:r>
              <a:rPr lang="pt-BR" sz="2300" b="0" strike="noStrike" spc="-1">
                <a:solidFill>
                  <a:srgbClr val="0039BA"/>
                </a:solidFill>
                <a:latin typeface="Calibri"/>
              </a:rPr>
              <a:t>	</a:t>
            </a:r>
            <a:endParaRPr lang="pt-BR" sz="2300" b="0" strike="noStrike" spc="-1">
              <a:latin typeface="Arial"/>
            </a:endParaRPr>
          </a:p>
          <a:p>
            <a:pPr marL="343080" indent="-342720" algn="just">
              <a:lnSpc>
                <a:spcPct val="120000"/>
              </a:lnSpc>
              <a:spcBef>
                <a:spcPts val="459"/>
              </a:spcBef>
            </a:pPr>
            <a:r>
              <a:rPr lang="pt-BR" sz="2300" b="0" strike="noStrike" spc="-1">
                <a:solidFill>
                  <a:srgbClr val="0039BA"/>
                </a:solidFill>
                <a:latin typeface="Calibri"/>
              </a:rPr>
              <a:t>	“Aos servidores titulares de cargos efetivos da União, dos Estados, do Distrito Federal e dos Municípios, incluídas suas autarquias e fundações, é assegurado regime de previdência de caráter contributivo e solidário, mediante contribuição do respectivo ente público, dos servidores ativos e inativos e dos pensionistas, observados critérios que preservem o equilíbrio financeiro e atuarial e o disposto neste artigo.”</a:t>
            </a:r>
            <a:endParaRPr lang="pt-BR" sz="2300" b="0" strike="noStrike" spc="-1">
              <a:latin typeface="Arial"/>
            </a:endParaRPr>
          </a:p>
          <a:p>
            <a:pPr marL="343080" indent="-342720" algn="just">
              <a:lnSpc>
                <a:spcPct val="120000"/>
              </a:lnSpc>
              <a:spcBef>
                <a:spcPts val="459"/>
              </a:spcBef>
            </a:pPr>
            <a:endParaRPr lang="pt-BR" sz="2300" b="0" strike="noStrike" spc="-1">
              <a:latin typeface="Arial"/>
            </a:endParaRPr>
          </a:p>
          <a:p>
            <a:pPr marL="343080" indent="-342720" algn="r">
              <a:lnSpc>
                <a:spcPct val="120000"/>
              </a:lnSpc>
              <a:spcBef>
                <a:spcPts val="459"/>
              </a:spcBef>
            </a:pPr>
            <a:r>
              <a:rPr lang="pt-BR" sz="2300" b="0" i="1" strike="noStrike" spc="-1">
                <a:solidFill>
                  <a:srgbClr val="0039BA"/>
                </a:solidFill>
                <a:latin typeface="Calibri"/>
              </a:rPr>
              <a:t>Constituição Federal, Artigo 40</a:t>
            </a:r>
            <a:endParaRPr lang="pt-BR" sz="2300" b="0" strike="noStrike" spc="-1">
              <a:latin typeface="Arial"/>
            </a:endParaRPr>
          </a:p>
        </p:txBody>
      </p:sp>
      <p:sp>
        <p:nvSpPr>
          <p:cNvPr id="120" name="CustomShape 2"/>
          <p:cNvSpPr/>
          <p:nvPr/>
        </p:nvSpPr>
        <p:spPr>
          <a:xfrm>
            <a:off x="1737000" y="886680"/>
            <a:ext cx="8229240" cy="72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3200" b="1" strike="noStrike" spc="-1">
                <a:solidFill>
                  <a:srgbClr val="FF6600"/>
                </a:solidFill>
                <a:latin typeface="Calibri"/>
                <a:ea typeface="ＭＳ Ｐゴシック"/>
              </a:rPr>
              <a:t>RPPS – PRINCÍPIO CONSTITUCIONAL</a:t>
            </a: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Picture 29"/>
          <p:cNvPicPr/>
          <p:nvPr/>
        </p:nvPicPr>
        <p:blipFill>
          <a:blip r:embed="rId2" cstate="print"/>
          <a:stretch/>
        </p:blipFill>
        <p:spPr>
          <a:xfrm>
            <a:off x="4008240" y="1799640"/>
            <a:ext cx="3168360" cy="2714400"/>
          </a:xfrm>
          <a:prstGeom prst="rect">
            <a:avLst/>
          </a:prstGeom>
          <a:ln>
            <a:noFill/>
          </a:ln>
        </p:spPr>
      </p:pic>
      <p:sp>
        <p:nvSpPr>
          <p:cNvPr id="122" name="CustomShape 1"/>
          <p:cNvSpPr/>
          <p:nvPr/>
        </p:nvSpPr>
        <p:spPr>
          <a:xfrm>
            <a:off x="7715880" y="2806200"/>
            <a:ext cx="2177640" cy="70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>
            <a:spAutoFit/>
          </a:bodyPr>
          <a:lstStyle/>
          <a:p>
            <a:pPr algn="ctr">
              <a:lnSpc>
                <a:spcPct val="100000"/>
              </a:lnSpc>
              <a:spcBef>
                <a:spcPts val="400"/>
              </a:spcBef>
            </a:pPr>
            <a:r>
              <a:rPr lang="pt-BR" sz="2000" b="1" strike="noStrike" spc="-1">
                <a:solidFill>
                  <a:srgbClr val="0039BA"/>
                </a:solidFill>
                <a:latin typeface="Verdana"/>
                <a:ea typeface="ＭＳ Ｐゴシック"/>
              </a:rPr>
              <a:t>Pagamento de Benefícios</a:t>
            </a:r>
            <a:endParaRPr lang="pt-BR" sz="2000" b="0" strike="noStrike" spc="-1">
              <a:latin typeface="Arial"/>
            </a:endParaRPr>
          </a:p>
        </p:txBody>
      </p:sp>
      <p:sp>
        <p:nvSpPr>
          <p:cNvPr id="123" name="CustomShape 2"/>
          <p:cNvSpPr/>
          <p:nvPr/>
        </p:nvSpPr>
        <p:spPr>
          <a:xfrm>
            <a:off x="938520" y="2776320"/>
            <a:ext cx="2177640" cy="87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>
            <a:spAutoFit/>
          </a:bodyPr>
          <a:lstStyle/>
          <a:p>
            <a:pPr algn="ctr">
              <a:lnSpc>
                <a:spcPct val="80000"/>
              </a:lnSpc>
              <a:spcBef>
                <a:spcPts val="400"/>
              </a:spcBef>
            </a:pPr>
            <a:r>
              <a:rPr lang="pt-BR" sz="2000" b="1" strike="noStrike" spc="-1">
                <a:solidFill>
                  <a:srgbClr val="0039BA"/>
                </a:solidFill>
                <a:latin typeface="Verdana"/>
                <a:ea typeface="ＭＳ Ｐゴシック"/>
              </a:rPr>
              <a:t>Contribuições e</a:t>
            </a:r>
            <a:endParaRPr lang="pt-BR" sz="2000" b="0" strike="noStrike" spc="-1">
              <a:latin typeface="Arial"/>
            </a:endParaRPr>
          </a:p>
          <a:p>
            <a:pPr algn="ctr">
              <a:lnSpc>
                <a:spcPct val="80000"/>
              </a:lnSpc>
              <a:spcBef>
                <a:spcPts val="400"/>
              </a:spcBef>
            </a:pPr>
            <a:r>
              <a:rPr lang="pt-BR" sz="2000" b="1" strike="noStrike" spc="-1">
                <a:solidFill>
                  <a:srgbClr val="0039BA"/>
                </a:solidFill>
                <a:latin typeface="Verdana"/>
                <a:ea typeface="ＭＳ Ｐゴシック"/>
              </a:rPr>
              <a:t>Rendimentos</a:t>
            </a:r>
            <a:endParaRPr lang="pt-BR" sz="2000" b="0" strike="noStrike" spc="-1">
              <a:latin typeface="Arial"/>
            </a:endParaRPr>
          </a:p>
        </p:txBody>
      </p:sp>
      <p:sp>
        <p:nvSpPr>
          <p:cNvPr id="124" name="CustomShape 3"/>
          <p:cNvSpPr/>
          <p:nvPr/>
        </p:nvSpPr>
        <p:spPr>
          <a:xfrm>
            <a:off x="3333960" y="901440"/>
            <a:ext cx="4247640" cy="70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000" b="1" strike="noStrike" spc="-1">
                <a:solidFill>
                  <a:srgbClr val="0039BA"/>
                </a:solidFill>
                <a:latin typeface="Verdana"/>
                <a:ea typeface="ＭＳ Ｐゴシック"/>
              </a:rPr>
              <a:t>Regime Próprio</a:t>
            </a:r>
            <a:endParaRPr lang="pt-BR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2000" b="1" strike="noStrike" spc="-1">
                <a:solidFill>
                  <a:srgbClr val="0039BA"/>
                </a:solidFill>
                <a:latin typeface="Verdana"/>
                <a:ea typeface="ＭＳ Ｐゴシック"/>
              </a:rPr>
              <a:t>de Previdência Social</a:t>
            </a:r>
            <a:endParaRPr lang="pt-BR" sz="2000" b="0" strike="noStrike" spc="-1">
              <a:latin typeface="Arial"/>
            </a:endParaRPr>
          </a:p>
        </p:txBody>
      </p:sp>
      <p:sp>
        <p:nvSpPr>
          <p:cNvPr id="125" name="CustomShape 4"/>
          <p:cNvSpPr/>
          <p:nvPr/>
        </p:nvSpPr>
        <p:spPr>
          <a:xfrm>
            <a:off x="1916640" y="5035680"/>
            <a:ext cx="7727760" cy="920520"/>
          </a:xfrm>
          <a:prstGeom prst="ellipse">
            <a:avLst/>
          </a:prstGeom>
          <a:solidFill>
            <a:schemeClr val="bg1"/>
          </a:solidFill>
          <a:ln w="25560">
            <a:solidFill>
              <a:srgbClr val="2D445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2160" tIns="46080" rIns="92160" bIns="4608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2000" b="0" strike="noStrike" spc="-1">
                <a:solidFill>
                  <a:srgbClr val="17375D"/>
                </a:solidFill>
                <a:latin typeface="Verdana"/>
              </a:rPr>
              <a:t>Equilíbrio Financeiro e Atuarial (Art. 40 CF)</a:t>
            </a:r>
            <a:endParaRPr lang="pt-BR" sz="2000" b="0" strike="noStrike" spc="-1">
              <a:latin typeface="Arial"/>
            </a:endParaRPr>
          </a:p>
        </p:txBody>
      </p:sp>
      <p:sp>
        <p:nvSpPr>
          <p:cNvPr id="126" name="CustomShape 5"/>
          <p:cNvSpPr/>
          <p:nvPr/>
        </p:nvSpPr>
        <p:spPr>
          <a:xfrm>
            <a:off x="1477440" y="218880"/>
            <a:ext cx="8229240" cy="72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3200" b="1" strike="noStrike" spc="-1">
                <a:solidFill>
                  <a:srgbClr val="FF6600"/>
                </a:solidFill>
                <a:latin typeface="Calibri"/>
                <a:ea typeface="ＭＳ Ｐゴシック"/>
              </a:rPr>
              <a:t>EQUILÍBRIO FINANCEIRO E ATUARIAL</a:t>
            </a: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801000" y="2160000"/>
            <a:ext cx="4667040" cy="1676160"/>
          </a:xfrm>
          <a:custGeom>
            <a:avLst/>
            <a:gdLst/>
            <a:ahLst/>
            <a:cxnLst/>
            <a:rect l="l" t="t" r="r" b="b"/>
            <a:pathLst>
              <a:path w="2223" h="1360">
                <a:moveTo>
                  <a:pt x="0" y="1360"/>
                </a:moveTo>
                <a:lnTo>
                  <a:pt x="545" y="1179"/>
                </a:lnTo>
                <a:lnTo>
                  <a:pt x="1180" y="952"/>
                </a:lnTo>
                <a:lnTo>
                  <a:pt x="1588" y="680"/>
                </a:lnTo>
                <a:lnTo>
                  <a:pt x="1905" y="363"/>
                </a:lnTo>
                <a:lnTo>
                  <a:pt x="2223" y="0"/>
                </a:lnTo>
                <a:lnTo>
                  <a:pt x="2223" y="1360"/>
                </a:lnTo>
                <a:lnTo>
                  <a:pt x="0" y="1360"/>
                </a:lnTo>
                <a:close/>
              </a:path>
            </a:pathLst>
          </a:custGeom>
          <a:solidFill>
            <a:srgbClr val="E28700"/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8" name="CustomShape 2"/>
          <p:cNvSpPr/>
          <p:nvPr/>
        </p:nvSpPr>
        <p:spPr>
          <a:xfrm>
            <a:off x="801000" y="3281040"/>
            <a:ext cx="4667040" cy="555120"/>
          </a:xfrm>
          <a:custGeom>
            <a:avLst/>
            <a:gdLst/>
            <a:ahLst/>
            <a:cxnLst/>
            <a:rect l="l" t="t" r="r" b="b"/>
            <a:pathLst>
              <a:path w="2268" h="362">
                <a:moveTo>
                  <a:pt x="0" y="362"/>
                </a:moveTo>
                <a:lnTo>
                  <a:pt x="817" y="226"/>
                </a:lnTo>
                <a:lnTo>
                  <a:pt x="1588" y="90"/>
                </a:lnTo>
                <a:lnTo>
                  <a:pt x="2268" y="0"/>
                </a:lnTo>
                <a:lnTo>
                  <a:pt x="2268" y="362"/>
                </a:lnTo>
                <a:lnTo>
                  <a:pt x="0" y="362"/>
                </a:lnTo>
                <a:close/>
              </a:path>
            </a:pathLst>
          </a:custGeom>
          <a:solidFill>
            <a:srgbClr val="66FFFF"/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9" name="CustomShape 3"/>
          <p:cNvSpPr/>
          <p:nvPr/>
        </p:nvSpPr>
        <p:spPr>
          <a:xfrm>
            <a:off x="4244040" y="2907720"/>
            <a:ext cx="1223640" cy="370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343080" indent="-342720">
              <a:lnSpc>
                <a:spcPct val="115000"/>
              </a:lnSpc>
              <a:spcBef>
                <a:spcPts val="799"/>
              </a:spcBef>
            </a:pPr>
            <a:r>
              <a:rPr lang="pt-BR" sz="1600" b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JUROS</a:t>
            </a:r>
            <a:endParaRPr lang="pt-BR" sz="1600" b="0" strike="noStrike" spc="-1">
              <a:latin typeface="Arial"/>
            </a:endParaRPr>
          </a:p>
        </p:txBody>
      </p:sp>
      <p:sp>
        <p:nvSpPr>
          <p:cNvPr id="130" name="CustomShape 4"/>
          <p:cNvSpPr/>
          <p:nvPr/>
        </p:nvSpPr>
        <p:spPr>
          <a:xfrm>
            <a:off x="4460040" y="3409920"/>
            <a:ext cx="1007640" cy="441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343080" indent="-342720">
              <a:lnSpc>
                <a:spcPct val="115000"/>
              </a:lnSpc>
              <a:spcBef>
                <a:spcPts val="1001"/>
              </a:spcBef>
            </a:pPr>
            <a:r>
              <a:rPr lang="pt-BR" sz="2000" b="0" strike="noStrike" spc="-1">
                <a:solidFill>
                  <a:srgbClr val="000000"/>
                </a:solidFill>
                <a:latin typeface="Verdana"/>
                <a:ea typeface="ＭＳ Ｐゴシック"/>
              </a:rPr>
              <a:t>$$$</a:t>
            </a:r>
            <a:endParaRPr lang="pt-BR" sz="2000" b="0" strike="noStrike" spc="-1">
              <a:latin typeface="Arial"/>
            </a:endParaRPr>
          </a:p>
        </p:txBody>
      </p:sp>
      <p:sp>
        <p:nvSpPr>
          <p:cNvPr id="131" name="CustomShape 5"/>
          <p:cNvSpPr/>
          <p:nvPr/>
        </p:nvSpPr>
        <p:spPr>
          <a:xfrm rot="5400000">
            <a:off x="3034080" y="2095920"/>
            <a:ext cx="213840" cy="4679640"/>
          </a:xfrm>
          <a:prstGeom prst="rightBrace">
            <a:avLst>
              <a:gd name="adj1" fmla="val 181975"/>
              <a:gd name="adj2" fmla="val 50000"/>
            </a:avLst>
          </a:prstGeom>
          <a:solidFill>
            <a:schemeClr val="bg1"/>
          </a:solidFill>
          <a:ln w="25560">
            <a:solidFill>
              <a:srgbClr val="163D5E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2" name="CustomShape 6"/>
          <p:cNvSpPr/>
          <p:nvPr/>
        </p:nvSpPr>
        <p:spPr>
          <a:xfrm>
            <a:off x="1839240" y="4859640"/>
            <a:ext cx="2590560" cy="532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70000"/>
              </a:lnSpc>
              <a:spcBef>
                <a:spcPts val="799"/>
              </a:spcBef>
            </a:pPr>
            <a:r>
              <a:rPr lang="pt-BR" sz="1600" b="1" strike="noStrike" spc="-1">
                <a:solidFill>
                  <a:srgbClr val="0039BA"/>
                </a:solidFill>
                <a:latin typeface="Verdana"/>
                <a:ea typeface="ＭＳ Ｐゴシック"/>
              </a:rPr>
              <a:t>Fase </a:t>
            </a:r>
            <a:endParaRPr lang="pt-BR" sz="1600" b="0" strike="noStrike" spc="-1">
              <a:latin typeface="Arial"/>
            </a:endParaRPr>
          </a:p>
          <a:p>
            <a:pPr algn="ctr">
              <a:lnSpc>
                <a:spcPct val="70000"/>
              </a:lnSpc>
              <a:spcBef>
                <a:spcPts val="799"/>
              </a:spcBef>
            </a:pPr>
            <a:r>
              <a:rPr lang="pt-BR" sz="1600" b="1" strike="noStrike" spc="-1">
                <a:solidFill>
                  <a:srgbClr val="0039BA"/>
                </a:solidFill>
                <a:latin typeface="Verdana"/>
                <a:ea typeface="ＭＳ Ｐゴシック"/>
              </a:rPr>
              <a:t>Contributiva</a:t>
            </a:r>
            <a:endParaRPr lang="pt-BR" sz="1600" b="0" strike="noStrike" spc="-1">
              <a:latin typeface="Arial"/>
            </a:endParaRPr>
          </a:p>
        </p:txBody>
      </p:sp>
      <p:sp>
        <p:nvSpPr>
          <p:cNvPr id="133" name="CustomShape 7"/>
          <p:cNvSpPr/>
          <p:nvPr/>
        </p:nvSpPr>
        <p:spPr>
          <a:xfrm>
            <a:off x="344520" y="3987360"/>
            <a:ext cx="1150560" cy="303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  <a:spcBef>
                <a:spcPts val="700"/>
              </a:spcBef>
            </a:pPr>
            <a:r>
              <a:rPr lang="pt-BR" sz="1400" b="1" strike="noStrike" spc="-1">
                <a:solidFill>
                  <a:srgbClr val="0039BA"/>
                </a:solidFill>
                <a:latin typeface="Arial"/>
                <a:ea typeface="ＭＳ Ｐゴシック"/>
              </a:rPr>
              <a:t>25 anos</a:t>
            </a:r>
            <a:endParaRPr lang="pt-BR" sz="1400" b="0" strike="noStrike" spc="-1">
              <a:latin typeface="Arial"/>
            </a:endParaRPr>
          </a:p>
        </p:txBody>
      </p:sp>
      <p:sp>
        <p:nvSpPr>
          <p:cNvPr id="134" name="Line 8"/>
          <p:cNvSpPr/>
          <p:nvPr/>
        </p:nvSpPr>
        <p:spPr>
          <a:xfrm flipV="1">
            <a:off x="5626080" y="2000880"/>
            <a:ext cx="360" cy="1835280"/>
          </a:xfrm>
          <a:prstGeom prst="line">
            <a:avLst/>
          </a:prstGeom>
          <a:ln w="38160">
            <a:solidFill>
              <a:srgbClr val="0039BA"/>
            </a:solidFill>
            <a:round/>
            <a:tailEnd type="stealth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5" name="CustomShape 9"/>
          <p:cNvSpPr/>
          <p:nvPr/>
        </p:nvSpPr>
        <p:spPr>
          <a:xfrm>
            <a:off x="5050800" y="3917160"/>
            <a:ext cx="1150560" cy="303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  <a:spcBef>
                <a:spcPts val="700"/>
              </a:spcBef>
            </a:pPr>
            <a:r>
              <a:rPr lang="pt-BR" sz="1400" b="1" strike="noStrike" spc="-1">
                <a:solidFill>
                  <a:srgbClr val="0039BA"/>
                </a:solidFill>
                <a:latin typeface="Arial"/>
                <a:ea typeface="ＭＳ Ｐゴシック"/>
              </a:rPr>
              <a:t>60 anos</a:t>
            </a:r>
            <a:endParaRPr lang="pt-BR" sz="1400" b="0" strike="noStrike" spc="-1">
              <a:latin typeface="Arial"/>
            </a:endParaRPr>
          </a:p>
        </p:txBody>
      </p:sp>
      <p:sp>
        <p:nvSpPr>
          <p:cNvPr id="136" name="CustomShape 10"/>
          <p:cNvSpPr/>
          <p:nvPr/>
        </p:nvSpPr>
        <p:spPr>
          <a:xfrm>
            <a:off x="5784480" y="2146320"/>
            <a:ext cx="3600000" cy="1706040"/>
          </a:xfrm>
          <a:custGeom>
            <a:avLst/>
            <a:gdLst/>
            <a:ahLst/>
            <a:cxnLst/>
            <a:rect l="l" t="t" r="r" b="b"/>
            <a:pathLst>
              <a:path w="2268" h="1360">
                <a:moveTo>
                  <a:pt x="0" y="0"/>
                </a:moveTo>
                <a:lnTo>
                  <a:pt x="499" y="90"/>
                </a:lnTo>
                <a:lnTo>
                  <a:pt x="1225" y="363"/>
                </a:lnTo>
                <a:lnTo>
                  <a:pt x="1633" y="771"/>
                </a:lnTo>
                <a:lnTo>
                  <a:pt x="1951" y="1088"/>
                </a:lnTo>
                <a:lnTo>
                  <a:pt x="2268" y="1360"/>
                </a:lnTo>
                <a:lnTo>
                  <a:pt x="0" y="1360"/>
                </a:lnTo>
                <a:lnTo>
                  <a:pt x="0" y="0"/>
                </a:lnTo>
                <a:close/>
              </a:path>
            </a:pathLst>
          </a:custGeom>
          <a:solidFill>
            <a:srgbClr val="E28700"/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7" name="CustomShape 11"/>
          <p:cNvSpPr/>
          <p:nvPr/>
        </p:nvSpPr>
        <p:spPr>
          <a:xfrm>
            <a:off x="5784480" y="2203560"/>
            <a:ext cx="1780920" cy="1649160"/>
          </a:xfrm>
          <a:custGeom>
            <a:avLst/>
            <a:gdLst/>
            <a:ahLst/>
            <a:cxnLst/>
            <a:rect l="l" t="t" r="r" b="b"/>
            <a:pathLst>
              <a:path w="1134" h="1360">
                <a:moveTo>
                  <a:pt x="0" y="0"/>
                </a:moveTo>
                <a:lnTo>
                  <a:pt x="272" y="499"/>
                </a:lnTo>
                <a:lnTo>
                  <a:pt x="499" y="861"/>
                </a:lnTo>
                <a:lnTo>
                  <a:pt x="862" y="1179"/>
                </a:lnTo>
                <a:lnTo>
                  <a:pt x="1134" y="1360"/>
                </a:lnTo>
                <a:lnTo>
                  <a:pt x="0" y="1360"/>
                </a:lnTo>
                <a:lnTo>
                  <a:pt x="0" y="0"/>
                </a:lnTo>
                <a:close/>
              </a:path>
            </a:pathLst>
          </a:custGeom>
          <a:solidFill>
            <a:srgbClr val="66FFFF"/>
          </a:solidFill>
          <a:ln w="93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8" name="CustomShape 12"/>
          <p:cNvSpPr/>
          <p:nvPr/>
        </p:nvSpPr>
        <p:spPr>
          <a:xfrm>
            <a:off x="6675120" y="2841840"/>
            <a:ext cx="1223640" cy="370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343080" indent="-342720">
              <a:lnSpc>
                <a:spcPct val="115000"/>
              </a:lnSpc>
              <a:spcBef>
                <a:spcPts val="799"/>
              </a:spcBef>
            </a:pPr>
            <a:r>
              <a:rPr lang="pt-BR" sz="1600" b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JUROS</a:t>
            </a:r>
            <a:endParaRPr lang="pt-BR" sz="1600" b="0" strike="noStrike" spc="-1">
              <a:latin typeface="Arial"/>
            </a:endParaRPr>
          </a:p>
        </p:txBody>
      </p:sp>
      <p:sp>
        <p:nvSpPr>
          <p:cNvPr id="139" name="CustomShape 13"/>
          <p:cNvSpPr/>
          <p:nvPr/>
        </p:nvSpPr>
        <p:spPr>
          <a:xfrm>
            <a:off x="5871600" y="3267360"/>
            <a:ext cx="864720" cy="441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343080" indent="-342720">
              <a:lnSpc>
                <a:spcPct val="115000"/>
              </a:lnSpc>
              <a:spcBef>
                <a:spcPts val="1001"/>
              </a:spcBef>
            </a:pPr>
            <a:r>
              <a:rPr lang="pt-BR" sz="2000" b="0" strike="noStrike" spc="-1">
                <a:solidFill>
                  <a:srgbClr val="000000"/>
                </a:solidFill>
                <a:latin typeface="Verdana"/>
                <a:ea typeface="ＭＳ Ｐゴシック"/>
              </a:rPr>
              <a:t>$$$</a:t>
            </a:r>
            <a:endParaRPr lang="pt-BR" sz="2000" b="0" strike="noStrike" spc="-1">
              <a:latin typeface="Arial"/>
            </a:endParaRPr>
          </a:p>
        </p:txBody>
      </p:sp>
      <p:sp>
        <p:nvSpPr>
          <p:cNvPr id="140" name="CustomShape 14"/>
          <p:cNvSpPr/>
          <p:nvPr/>
        </p:nvSpPr>
        <p:spPr>
          <a:xfrm>
            <a:off x="8928000" y="3987360"/>
            <a:ext cx="914040" cy="303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  <a:spcBef>
                <a:spcPts val="700"/>
              </a:spcBef>
            </a:pPr>
            <a:r>
              <a:rPr lang="pt-BR" sz="1400" b="1" strike="noStrike" spc="-1">
                <a:solidFill>
                  <a:srgbClr val="0039BA"/>
                </a:solidFill>
                <a:latin typeface="Arial"/>
                <a:ea typeface="ＭＳ Ｐゴシック"/>
              </a:rPr>
              <a:t>85 anos</a:t>
            </a:r>
            <a:endParaRPr lang="pt-BR" sz="1400" b="0" strike="noStrike" spc="-1">
              <a:latin typeface="Arial"/>
            </a:endParaRPr>
          </a:p>
        </p:txBody>
      </p:sp>
      <p:sp>
        <p:nvSpPr>
          <p:cNvPr id="141" name="CustomShape 15"/>
          <p:cNvSpPr/>
          <p:nvPr/>
        </p:nvSpPr>
        <p:spPr>
          <a:xfrm rot="5400000">
            <a:off x="7512840" y="2589840"/>
            <a:ext cx="215640" cy="3671640"/>
          </a:xfrm>
          <a:prstGeom prst="rightBrace">
            <a:avLst>
              <a:gd name="adj1" fmla="val 141728"/>
              <a:gd name="adj2" fmla="val 50000"/>
            </a:avLst>
          </a:prstGeom>
          <a:solidFill>
            <a:schemeClr val="bg1"/>
          </a:solidFill>
          <a:ln w="25560">
            <a:solidFill>
              <a:srgbClr val="163D5E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2" name="CustomShape 16"/>
          <p:cNvSpPr/>
          <p:nvPr/>
        </p:nvSpPr>
        <p:spPr>
          <a:xfrm>
            <a:off x="6095880" y="4835880"/>
            <a:ext cx="2590560" cy="57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</a:pPr>
            <a:r>
              <a:rPr lang="pt-BR" sz="1600" b="1" strike="noStrike" spc="-1">
                <a:solidFill>
                  <a:srgbClr val="0039BA"/>
                </a:solidFill>
                <a:latin typeface="Verdana"/>
                <a:ea typeface="ＭＳ Ｐゴシック"/>
              </a:rPr>
              <a:t>Fase de recebimento dos Benefícios</a:t>
            </a:r>
            <a:endParaRPr lang="pt-BR" sz="1600" b="0" strike="noStrike" spc="-1">
              <a:latin typeface="Arial"/>
            </a:endParaRPr>
          </a:p>
        </p:txBody>
      </p:sp>
      <p:sp>
        <p:nvSpPr>
          <p:cNvPr id="143" name="CustomShape 17"/>
          <p:cNvSpPr/>
          <p:nvPr/>
        </p:nvSpPr>
        <p:spPr>
          <a:xfrm>
            <a:off x="3840840" y="1433520"/>
            <a:ext cx="3887280" cy="303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70000"/>
              </a:lnSpc>
              <a:spcBef>
                <a:spcPts val="1001"/>
              </a:spcBef>
            </a:pPr>
            <a:r>
              <a:rPr lang="pt-BR" sz="2000" b="0" strike="noStrike" spc="-1">
                <a:solidFill>
                  <a:srgbClr val="0039BA"/>
                </a:solidFill>
                <a:latin typeface="Verdana"/>
              </a:rPr>
              <a:t>Reserva Acumulada</a:t>
            </a:r>
            <a:endParaRPr lang="pt-BR" sz="2000" b="0" strike="noStrike" spc="-1">
              <a:latin typeface="Arial"/>
            </a:endParaRPr>
          </a:p>
        </p:txBody>
      </p:sp>
      <p:sp>
        <p:nvSpPr>
          <p:cNvPr id="144" name="CustomShape 18"/>
          <p:cNvSpPr/>
          <p:nvPr/>
        </p:nvSpPr>
        <p:spPr>
          <a:xfrm>
            <a:off x="1495440" y="200520"/>
            <a:ext cx="8229240" cy="72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3200" b="1" strike="noStrike" spc="-1">
                <a:solidFill>
                  <a:srgbClr val="FF6600"/>
                </a:solidFill>
                <a:latin typeface="Calibri"/>
                <a:ea typeface="ＭＳ Ｐゴシック"/>
              </a:rPr>
              <a:t>REGIME DE CAPITALIZAÇÃO</a:t>
            </a: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2016000" y="2093760"/>
            <a:ext cx="7632360" cy="3373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40000"/>
              </a:lnSpc>
            </a:pPr>
            <a:r>
              <a:rPr lang="pt-BR" sz="2200" b="0" strike="noStrike" spc="-1">
                <a:solidFill>
                  <a:srgbClr val="002060"/>
                </a:solidFill>
                <a:latin typeface="Tahoma"/>
                <a:ea typeface="ＭＳ Ｐゴシック"/>
              </a:rPr>
              <a:t>Estudo técnico desenvolvido pelo atuário – baseado nas características biométricas, demográficas e econômicas da população analisada – com o objetivo principal de estabelecer, de forma suficiente e adequada, o montante dos recursos necessários para garantia dos pagamentos dos benefícios previstos pelo plano previdenciário.</a:t>
            </a:r>
            <a:endParaRPr lang="pt-BR" sz="2200" b="0" strike="noStrike" spc="-1">
              <a:latin typeface="Arial"/>
            </a:endParaRPr>
          </a:p>
          <a:p>
            <a:pPr algn="just">
              <a:lnSpc>
                <a:spcPct val="140000"/>
              </a:lnSpc>
            </a:pPr>
            <a:endParaRPr lang="pt-BR" sz="2200" b="0" strike="noStrike" spc="-1">
              <a:latin typeface="Arial"/>
            </a:endParaRPr>
          </a:p>
        </p:txBody>
      </p:sp>
      <p:sp>
        <p:nvSpPr>
          <p:cNvPr id="146" name="CustomShape 2"/>
          <p:cNvSpPr/>
          <p:nvPr/>
        </p:nvSpPr>
        <p:spPr>
          <a:xfrm>
            <a:off x="1274040" y="768240"/>
            <a:ext cx="8927640" cy="650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343080" indent="-342720" algn="ctr">
              <a:lnSpc>
                <a:spcPct val="115000"/>
              </a:lnSpc>
              <a:spcBef>
                <a:spcPts val="1281"/>
              </a:spcBef>
            </a:pPr>
            <a:r>
              <a:rPr lang="pt-BR" sz="3200" b="1" strike="noStrike" spc="-1">
                <a:solidFill>
                  <a:srgbClr val="FF6600"/>
                </a:solidFill>
                <a:latin typeface="Calibri"/>
                <a:ea typeface="ＭＳ Ｐゴシック"/>
              </a:rPr>
              <a:t>O que é AVALIAÇÃO ATUARIAL ?</a:t>
            </a: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ustomShape 1"/>
          <p:cNvSpPr/>
          <p:nvPr/>
        </p:nvSpPr>
        <p:spPr>
          <a:xfrm>
            <a:off x="6372000" y="1242360"/>
            <a:ext cx="5422680" cy="1612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743040" indent="-285480">
              <a:lnSpc>
                <a:spcPct val="100000"/>
              </a:lnSpc>
              <a:spcBef>
                <a:spcPts val="360"/>
              </a:spcBef>
            </a:pPr>
            <a:r>
              <a:rPr lang="pt-BR" sz="1800" b="0" strike="noStrike" spc="-1">
                <a:solidFill>
                  <a:srgbClr val="993300"/>
                </a:solidFill>
                <a:latin typeface="Verdana"/>
              </a:rPr>
              <a:t>BASE NORMATIVA</a:t>
            </a:r>
            <a:endParaRPr lang="pt-BR" sz="1800" b="0" strike="noStrike" spc="-1">
              <a:latin typeface="Arial"/>
            </a:endParaRPr>
          </a:p>
          <a:p>
            <a:pPr marL="743040" indent="-285480">
              <a:lnSpc>
                <a:spcPct val="100000"/>
              </a:lnSpc>
              <a:spcBef>
                <a:spcPts val="159"/>
              </a:spcBef>
            </a:pPr>
            <a:endParaRPr lang="pt-BR" sz="1800" b="0" strike="noStrike" spc="-1">
              <a:latin typeface="Arial"/>
            </a:endParaRPr>
          </a:p>
          <a:p>
            <a:pPr marL="743040" lvl="1" indent="-285480">
              <a:lnSpc>
                <a:spcPct val="120000"/>
              </a:lnSpc>
              <a:spcBef>
                <a:spcPts val="340"/>
              </a:spcBef>
              <a:buClr>
                <a:srgbClr val="993300"/>
              </a:buClr>
              <a:buSzPct val="75000"/>
              <a:buFont typeface="Wingdings" charset="2"/>
              <a:buChar char=""/>
            </a:pPr>
            <a:r>
              <a:rPr lang="pt-BR" sz="1700" b="0" strike="noStrike" spc="-1">
                <a:solidFill>
                  <a:srgbClr val="ED7D31"/>
                </a:solidFill>
                <a:latin typeface="Verdana"/>
              </a:rPr>
              <a:t>Dispositivos da CF, legislação federal e de cada Ente Federado</a:t>
            </a:r>
            <a:endParaRPr lang="pt-BR" sz="1700" b="0" strike="noStrike" spc="-1">
              <a:latin typeface="Arial"/>
            </a:endParaRPr>
          </a:p>
          <a:p>
            <a:pPr marL="743040" lvl="1" indent="-285480">
              <a:lnSpc>
                <a:spcPct val="120000"/>
              </a:lnSpc>
              <a:spcBef>
                <a:spcPts val="340"/>
              </a:spcBef>
              <a:buClr>
                <a:srgbClr val="993300"/>
              </a:buClr>
              <a:buSzPct val="75000"/>
              <a:buFont typeface="Wingdings" charset="2"/>
              <a:buChar char=""/>
            </a:pPr>
            <a:r>
              <a:rPr lang="pt-BR" sz="1700" b="0" strike="noStrike" spc="-1">
                <a:solidFill>
                  <a:srgbClr val="ED7D31"/>
                </a:solidFill>
                <a:latin typeface="Verdana"/>
              </a:rPr>
              <a:t>Rol de benefícios previstos no Plano</a:t>
            </a:r>
            <a:endParaRPr lang="pt-BR" sz="1700" b="0" strike="noStrike" spc="-1">
              <a:latin typeface="Arial"/>
            </a:endParaRPr>
          </a:p>
        </p:txBody>
      </p:sp>
      <p:sp>
        <p:nvSpPr>
          <p:cNvPr id="148" name="CustomShape 2"/>
          <p:cNvSpPr/>
          <p:nvPr/>
        </p:nvSpPr>
        <p:spPr>
          <a:xfrm>
            <a:off x="232560" y="1848960"/>
            <a:ext cx="3958920" cy="1366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444600" indent="-264600">
              <a:lnSpc>
                <a:spcPct val="100000"/>
              </a:lnSpc>
              <a:spcBef>
                <a:spcPts val="360"/>
              </a:spcBef>
            </a:pPr>
            <a:r>
              <a:rPr lang="pt-BR" sz="1800" b="0" strike="noStrike" spc="-1">
                <a:solidFill>
                  <a:srgbClr val="993300"/>
                </a:solidFill>
                <a:latin typeface="Verdana"/>
              </a:rPr>
              <a:t>BASE CADASTRAL</a:t>
            </a:r>
            <a:endParaRPr lang="pt-BR" sz="1800" b="0" strike="noStrike" spc="-1">
              <a:latin typeface="Arial"/>
            </a:endParaRPr>
          </a:p>
          <a:p>
            <a:pPr marL="444600" indent="-264600">
              <a:lnSpc>
                <a:spcPct val="100000"/>
              </a:lnSpc>
              <a:spcBef>
                <a:spcPts val="159"/>
              </a:spcBef>
            </a:pPr>
            <a:endParaRPr lang="pt-BR" sz="1800" b="0" strike="noStrike" spc="-1">
              <a:latin typeface="Arial"/>
            </a:endParaRPr>
          </a:p>
          <a:p>
            <a:pPr marL="444600" lvl="1" indent="-264600">
              <a:lnSpc>
                <a:spcPct val="120000"/>
              </a:lnSpc>
              <a:spcBef>
                <a:spcPts val="340"/>
              </a:spcBef>
              <a:buClr>
                <a:srgbClr val="993300"/>
              </a:buClr>
              <a:buSzPct val="75000"/>
              <a:buFont typeface="Wingdings" charset="2"/>
              <a:buChar char=""/>
            </a:pPr>
            <a:r>
              <a:rPr lang="pt-BR" sz="1700" b="0" strike="noStrike" spc="-1">
                <a:solidFill>
                  <a:srgbClr val="ED7D31"/>
                </a:solidFill>
                <a:latin typeface="Verdana"/>
              </a:rPr>
              <a:t>Qualidade das Informações</a:t>
            </a:r>
            <a:endParaRPr lang="pt-BR" sz="1700" b="0" strike="noStrike" spc="-1">
              <a:latin typeface="Arial"/>
            </a:endParaRPr>
          </a:p>
          <a:p>
            <a:pPr marL="444600" lvl="1" indent="-264600">
              <a:lnSpc>
                <a:spcPct val="120000"/>
              </a:lnSpc>
              <a:spcBef>
                <a:spcPts val="340"/>
              </a:spcBef>
              <a:buClr>
                <a:srgbClr val="993300"/>
              </a:buClr>
              <a:buSzPct val="75000"/>
              <a:buFont typeface="Wingdings" charset="2"/>
              <a:buChar char=""/>
            </a:pPr>
            <a:r>
              <a:rPr lang="pt-BR" sz="1700" b="0" strike="noStrike" spc="-1">
                <a:solidFill>
                  <a:srgbClr val="ED7D31"/>
                </a:solidFill>
                <a:latin typeface="Verdana"/>
              </a:rPr>
              <a:t>Perfil da População</a:t>
            </a:r>
            <a:endParaRPr lang="pt-BR" sz="1700" b="0" strike="noStrike" spc="-1">
              <a:latin typeface="Arial"/>
            </a:endParaRPr>
          </a:p>
        </p:txBody>
      </p:sp>
      <p:sp>
        <p:nvSpPr>
          <p:cNvPr id="149" name="CustomShape 3"/>
          <p:cNvSpPr/>
          <p:nvPr/>
        </p:nvSpPr>
        <p:spPr>
          <a:xfrm>
            <a:off x="1060200" y="5445360"/>
            <a:ext cx="7129080" cy="1166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743040" indent="-285480">
              <a:lnSpc>
                <a:spcPct val="100000"/>
              </a:lnSpc>
              <a:spcBef>
                <a:spcPts val="360"/>
              </a:spcBef>
            </a:pPr>
            <a:r>
              <a:rPr lang="pt-BR" sz="1800" b="0" strike="noStrike" spc="-1">
                <a:solidFill>
                  <a:srgbClr val="993300"/>
                </a:solidFill>
                <a:latin typeface="Verdana"/>
              </a:rPr>
              <a:t>BASE TÉCNICA</a:t>
            </a:r>
            <a:endParaRPr lang="pt-BR" sz="1800" b="0" strike="noStrike" spc="-1">
              <a:latin typeface="Arial"/>
            </a:endParaRPr>
          </a:p>
          <a:p>
            <a:pPr marL="743040" indent="-285480">
              <a:lnSpc>
                <a:spcPct val="100000"/>
              </a:lnSpc>
              <a:spcBef>
                <a:spcPts val="159"/>
              </a:spcBef>
            </a:pPr>
            <a:endParaRPr lang="pt-BR" sz="1800" b="0" strike="noStrike" spc="-1">
              <a:latin typeface="Arial"/>
            </a:endParaRPr>
          </a:p>
          <a:p>
            <a:pPr marL="743040" lvl="1" indent="-285480">
              <a:lnSpc>
                <a:spcPct val="120000"/>
              </a:lnSpc>
              <a:spcBef>
                <a:spcPts val="340"/>
              </a:spcBef>
              <a:buClr>
                <a:srgbClr val="993300"/>
              </a:buClr>
              <a:buSzPct val="75000"/>
              <a:buFont typeface="Wingdings" charset="2"/>
              <a:buChar char=""/>
            </a:pPr>
            <a:r>
              <a:rPr lang="pt-BR" sz="1700" b="0" strike="noStrike" spc="-1">
                <a:solidFill>
                  <a:srgbClr val="ED7D31"/>
                </a:solidFill>
                <a:latin typeface="Verdana"/>
              </a:rPr>
              <a:t>Hipóteses Atuariais</a:t>
            </a:r>
            <a:endParaRPr lang="pt-BR" sz="1700" b="0" strike="noStrike" spc="-1">
              <a:latin typeface="Arial"/>
            </a:endParaRPr>
          </a:p>
          <a:p>
            <a:pPr marL="743040" lvl="1" indent="-285480">
              <a:lnSpc>
                <a:spcPct val="120000"/>
              </a:lnSpc>
              <a:spcBef>
                <a:spcPts val="340"/>
              </a:spcBef>
              <a:buClr>
                <a:srgbClr val="993300"/>
              </a:buClr>
              <a:buSzPct val="75000"/>
              <a:buFont typeface="Wingdings" charset="2"/>
              <a:buChar char=""/>
            </a:pPr>
            <a:r>
              <a:rPr lang="pt-BR" sz="1700" b="0" strike="noStrike" spc="-1">
                <a:solidFill>
                  <a:srgbClr val="ED7D31"/>
                </a:solidFill>
                <a:latin typeface="Verdana"/>
              </a:rPr>
              <a:t>Crescimento salarial, taxa de juros, rotatividade …</a:t>
            </a:r>
            <a:endParaRPr lang="pt-BR" sz="1700" b="0" strike="noStrike" spc="-1">
              <a:latin typeface="Arial"/>
            </a:endParaRPr>
          </a:p>
        </p:txBody>
      </p:sp>
      <p:sp>
        <p:nvSpPr>
          <p:cNvPr id="150" name="CustomShape 4"/>
          <p:cNvSpPr/>
          <p:nvPr/>
        </p:nvSpPr>
        <p:spPr>
          <a:xfrm>
            <a:off x="3755880" y="3790800"/>
            <a:ext cx="4679640" cy="1079280"/>
          </a:xfrm>
          <a:prstGeom prst="ellipse">
            <a:avLst/>
          </a:prstGeom>
          <a:noFill/>
          <a:ln w="38160" cap="rnd">
            <a:solidFill>
              <a:srgbClr val="000099"/>
            </a:solidFill>
            <a:custDash>
              <a:ds d="100000" sp="1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1" name="CustomShape 5"/>
          <p:cNvSpPr/>
          <p:nvPr/>
        </p:nvSpPr>
        <p:spPr>
          <a:xfrm>
            <a:off x="3927240" y="4074120"/>
            <a:ext cx="4262040" cy="510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343080" indent="-342720">
              <a:lnSpc>
                <a:spcPct val="115000"/>
              </a:lnSpc>
            </a:pPr>
            <a:r>
              <a:rPr lang="pt-BR" sz="2400" b="1" strike="noStrike" spc="-1">
                <a:solidFill>
                  <a:srgbClr val="000099"/>
                </a:solidFill>
                <a:latin typeface="Comic Sans MS"/>
                <a:ea typeface="ＭＳ Ｐゴシック"/>
              </a:rPr>
              <a:t>CUSTO PREVIDENCIÁRIO</a:t>
            </a:r>
            <a:endParaRPr lang="pt-BR" sz="2400" b="0" strike="noStrike" spc="-1">
              <a:latin typeface="Arial"/>
            </a:endParaRPr>
          </a:p>
        </p:txBody>
      </p:sp>
      <p:grpSp>
        <p:nvGrpSpPr>
          <p:cNvPr id="152" name="Group 6"/>
          <p:cNvGrpSpPr/>
          <p:nvPr/>
        </p:nvGrpSpPr>
        <p:grpSpPr>
          <a:xfrm>
            <a:off x="2370960" y="3256200"/>
            <a:ext cx="1136160" cy="1131120"/>
            <a:chOff x="2370960" y="3256200"/>
            <a:chExt cx="1136160" cy="1131120"/>
          </a:xfrm>
        </p:grpSpPr>
        <p:sp>
          <p:nvSpPr>
            <p:cNvPr id="153" name="CustomShape 7"/>
            <p:cNvSpPr/>
            <p:nvPr/>
          </p:nvSpPr>
          <p:spPr>
            <a:xfrm rot="6272400">
              <a:off x="2483640" y="3367080"/>
              <a:ext cx="932760" cy="909000"/>
            </a:xfrm>
            <a:custGeom>
              <a:avLst/>
              <a:gdLst/>
              <a:ahLst/>
              <a:cxnLst/>
              <a:rect l="l" t="t" r="r" b="b"/>
              <a:pathLst>
                <a:path w="547" h="318">
                  <a:moveTo>
                    <a:pt x="0" y="296"/>
                  </a:moveTo>
                  <a:lnTo>
                    <a:pt x="18" y="310"/>
                  </a:lnTo>
                  <a:lnTo>
                    <a:pt x="39" y="312"/>
                  </a:lnTo>
                  <a:lnTo>
                    <a:pt x="55" y="315"/>
                  </a:lnTo>
                  <a:lnTo>
                    <a:pt x="75" y="316"/>
                  </a:lnTo>
                  <a:lnTo>
                    <a:pt x="100" y="317"/>
                  </a:lnTo>
                  <a:lnTo>
                    <a:pt x="117" y="314"/>
                  </a:lnTo>
                  <a:lnTo>
                    <a:pt x="144" y="312"/>
                  </a:lnTo>
                  <a:lnTo>
                    <a:pt x="169" y="309"/>
                  </a:lnTo>
                  <a:lnTo>
                    <a:pt x="192" y="306"/>
                  </a:lnTo>
                  <a:lnTo>
                    <a:pt x="223" y="301"/>
                  </a:lnTo>
                  <a:lnTo>
                    <a:pt x="244" y="296"/>
                  </a:lnTo>
                  <a:lnTo>
                    <a:pt x="272" y="287"/>
                  </a:lnTo>
                  <a:lnTo>
                    <a:pt x="302" y="277"/>
                  </a:lnTo>
                  <a:lnTo>
                    <a:pt x="332" y="266"/>
                  </a:lnTo>
                  <a:lnTo>
                    <a:pt x="353" y="256"/>
                  </a:lnTo>
                  <a:lnTo>
                    <a:pt x="379" y="241"/>
                  </a:lnTo>
                  <a:lnTo>
                    <a:pt x="401" y="226"/>
                  </a:lnTo>
                  <a:lnTo>
                    <a:pt x="422" y="209"/>
                  </a:lnTo>
                  <a:lnTo>
                    <a:pt x="442" y="191"/>
                  </a:lnTo>
                  <a:lnTo>
                    <a:pt x="451" y="178"/>
                  </a:lnTo>
                  <a:lnTo>
                    <a:pt x="462" y="163"/>
                  </a:lnTo>
                  <a:lnTo>
                    <a:pt x="469" y="150"/>
                  </a:lnTo>
                  <a:lnTo>
                    <a:pt x="475" y="138"/>
                  </a:lnTo>
                  <a:lnTo>
                    <a:pt x="480" y="127"/>
                  </a:lnTo>
                  <a:lnTo>
                    <a:pt x="546" y="175"/>
                  </a:lnTo>
                  <a:lnTo>
                    <a:pt x="537" y="151"/>
                  </a:lnTo>
                  <a:lnTo>
                    <a:pt x="528" y="123"/>
                  </a:lnTo>
                  <a:lnTo>
                    <a:pt x="521" y="93"/>
                  </a:lnTo>
                  <a:lnTo>
                    <a:pt x="515" y="63"/>
                  </a:lnTo>
                  <a:lnTo>
                    <a:pt x="515" y="43"/>
                  </a:lnTo>
                  <a:lnTo>
                    <a:pt x="522" y="10"/>
                  </a:lnTo>
                  <a:lnTo>
                    <a:pt x="507" y="0"/>
                  </a:lnTo>
                  <a:lnTo>
                    <a:pt x="483" y="13"/>
                  </a:lnTo>
                  <a:lnTo>
                    <a:pt x="458" y="25"/>
                  </a:lnTo>
                  <a:lnTo>
                    <a:pt x="427" y="34"/>
                  </a:lnTo>
                  <a:lnTo>
                    <a:pt x="400" y="39"/>
                  </a:lnTo>
                  <a:lnTo>
                    <a:pt x="383" y="42"/>
                  </a:lnTo>
                  <a:lnTo>
                    <a:pt x="360" y="40"/>
                  </a:lnTo>
                  <a:lnTo>
                    <a:pt x="416" y="81"/>
                  </a:lnTo>
                  <a:lnTo>
                    <a:pt x="405" y="103"/>
                  </a:lnTo>
                  <a:lnTo>
                    <a:pt x="393" y="122"/>
                  </a:lnTo>
                  <a:lnTo>
                    <a:pt x="378" y="141"/>
                  </a:lnTo>
                  <a:lnTo>
                    <a:pt x="359" y="160"/>
                  </a:lnTo>
                  <a:lnTo>
                    <a:pt x="337" y="179"/>
                  </a:lnTo>
                  <a:lnTo>
                    <a:pt x="317" y="196"/>
                  </a:lnTo>
                  <a:lnTo>
                    <a:pt x="285" y="217"/>
                  </a:lnTo>
                  <a:lnTo>
                    <a:pt x="256" y="234"/>
                  </a:lnTo>
                  <a:lnTo>
                    <a:pt x="230" y="246"/>
                  </a:lnTo>
                  <a:lnTo>
                    <a:pt x="199" y="259"/>
                  </a:lnTo>
                  <a:lnTo>
                    <a:pt x="185" y="264"/>
                  </a:lnTo>
                  <a:lnTo>
                    <a:pt x="171" y="271"/>
                  </a:lnTo>
                  <a:lnTo>
                    <a:pt x="160" y="274"/>
                  </a:lnTo>
                  <a:lnTo>
                    <a:pt x="148" y="277"/>
                  </a:lnTo>
                  <a:lnTo>
                    <a:pt x="126" y="284"/>
                  </a:lnTo>
                  <a:lnTo>
                    <a:pt x="109" y="287"/>
                  </a:lnTo>
                  <a:lnTo>
                    <a:pt x="96" y="290"/>
                  </a:lnTo>
                  <a:lnTo>
                    <a:pt x="82" y="292"/>
                  </a:lnTo>
                  <a:lnTo>
                    <a:pt x="69" y="294"/>
                  </a:lnTo>
                  <a:lnTo>
                    <a:pt x="58" y="295"/>
                  </a:lnTo>
                  <a:lnTo>
                    <a:pt x="44" y="296"/>
                  </a:lnTo>
                  <a:lnTo>
                    <a:pt x="28" y="297"/>
                  </a:lnTo>
                  <a:lnTo>
                    <a:pt x="14" y="296"/>
                  </a:lnTo>
                  <a:lnTo>
                    <a:pt x="0" y="296"/>
                  </a:lnTo>
                </a:path>
              </a:pathLst>
            </a:custGeom>
            <a:solidFill>
              <a:srgbClr val="00FF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4" name="CustomShape 8"/>
            <p:cNvSpPr/>
            <p:nvPr/>
          </p:nvSpPr>
          <p:spPr>
            <a:xfrm rot="6272400">
              <a:off x="2470320" y="3375720"/>
              <a:ext cx="905400" cy="906120"/>
            </a:xfrm>
            <a:custGeom>
              <a:avLst/>
              <a:gdLst/>
              <a:ahLst/>
              <a:cxnLst/>
              <a:rect l="l" t="t" r="r" b="b"/>
              <a:pathLst>
                <a:path w="531" h="317">
                  <a:moveTo>
                    <a:pt x="0" y="299"/>
                  </a:moveTo>
                  <a:lnTo>
                    <a:pt x="22" y="304"/>
                  </a:lnTo>
                  <a:lnTo>
                    <a:pt x="37" y="309"/>
                  </a:lnTo>
                  <a:lnTo>
                    <a:pt x="52" y="311"/>
                  </a:lnTo>
                  <a:lnTo>
                    <a:pt x="70" y="312"/>
                  </a:lnTo>
                  <a:lnTo>
                    <a:pt x="94" y="316"/>
                  </a:lnTo>
                  <a:lnTo>
                    <a:pt x="116" y="316"/>
                  </a:lnTo>
                  <a:lnTo>
                    <a:pt x="143" y="313"/>
                  </a:lnTo>
                  <a:lnTo>
                    <a:pt x="167" y="311"/>
                  </a:lnTo>
                  <a:lnTo>
                    <a:pt x="191" y="308"/>
                  </a:lnTo>
                  <a:lnTo>
                    <a:pt x="221" y="302"/>
                  </a:lnTo>
                  <a:lnTo>
                    <a:pt x="241" y="296"/>
                  </a:lnTo>
                  <a:lnTo>
                    <a:pt x="269" y="287"/>
                  </a:lnTo>
                  <a:lnTo>
                    <a:pt x="300" y="277"/>
                  </a:lnTo>
                  <a:lnTo>
                    <a:pt x="328" y="266"/>
                  </a:lnTo>
                  <a:lnTo>
                    <a:pt x="350" y="256"/>
                  </a:lnTo>
                  <a:lnTo>
                    <a:pt x="376" y="240"/>
                  </a:lnTo>
                  <a:lnTo>
                    <a:pt x="397" y="226"/>
                  </a:lnTo>
                  <a:lnTo>
                    <a:pt x="418" y="209"/>
                  </a:lnTo>
                  <a:lnTo>
                    <a:pt x="438" y="191"/>
                  </a:lnTo>
                  <a:lnTo>
                    <a:pt x="448" y="179"/>
                  </a:lnTo>
                  <a:lnTo>
                    <a:pt x="458" y="162"/>
                  </a:lnTo>
                  <a:lnTo>
                    <a:pt x="465" y="149"/>
                  </a:lnTo>
                  <a:lnTo>
                    <a:pt x="472" y="138"/>
                  </a:lnTo>
                  <a:lnTo>
                    <a:pt x="476" y="128"/>
                  </a:lnTo>
                  <a:lnTo>
                    <a:pt x="530" y="167"/>
                  </a:lnTo>
                  <a:lnTo>
                    <a:pt x="523" y="142"/>
                  </a:lnTo>
                  <a:lnTo>
                    <a:pt x="515" y="118"/>
                  </a:lnTo>
                  <a:lnTo>
                    <a:pt x="507" y="86"/>
                  </a:lnTo>
                  <a:lnTo>
                    <a:pt x="503" y="57"/>
                  </a:lnTo>
                  <a:lnTo>
                    <a:pt x="502" y="30"/>
                  </a:lnTo>
                  <a:lnTo>
                    <a:pt x="504" y="0"/>
                  </a:lnTo>
                  <a:lnTo>
                    <a:pt x="480" y="13"/>
                  </a:lnTo>
                  <a:lnTo>
                    <a:pt x="455" y="25"/>
                  </a:lnTo>
                  <a:lnTo>
                    <a:pt x="425" y="34"/>
                  </a:lnTo>
                  <a:lnTo>
                    <a:pt x="397" y="40"/>
                  </a:lnTo>
                  <a:lnTo>
                    <a:pt x="381" y="43"/>
                  </a:lnTo>
                  <a:lnTo>
                    <a:pt x="358" y="42"/>
                  </a:lnTo>
                  <a:lnTo>
                    <a:pt x="413" y="82"/>
                  </a:lnTo>
                  <a:lnTo>
                    <a:pt x="402" y="103"/>
                  </a:lnTo>
                  <a:lnTo>
                    <a:pt x="391" y="123"/>
                  </a:lnTo>
                  <a:lnTo>
                    <a:pt x="374" y="142"/>
                  </a:lnTo>
                  <a:lnTo>
                    <a:pt x="357" y="160"/>
                  </a:lnTo>
                  <a:lnTo>
                    <a:pt x="334" y="180"/>
                  </a:lnTo>
                  <a:lnTo>
                    <a:pt x="313" y="196"/>
                  </a:lnTo>
                  <a:lnTo>
                    <a:pt x="282" y="218"/>
                  </a:lnTo>
                  <a:lnTo>
                    <a:pt x="255" y="234"/>
                  </a:lnTo>
                  <a:lnTo>
                    <a:pt x="228" y="248"/>
                  </a:lnTo>
                  <a:lnTo>
                    <a:pt x="198" y="260"/>
                  </a:lnTo>
                  <a:lnTo>
                    <a:pt x="184" y="266"/>
                  </a:lnTo>
                  <a:lnTo>
                    <a:pt x="171" y="272"/>
                  </a:lnTo>
                  <a:lnTo>
                    <a:pt x="159" y="276"/>
                  </a:lnTo>
                  <a:lnTo>
                    <a:pt x="147" y="279"/>
                  </a:lnTo>
                  <a:lnTo>
                    <a:pt x="125" y="286"/>
                  </a:lnTo>
                  <a:lnTo>
                    <a:pt x="109" y="290"/>
                  </a:lnTo>
                  <a:lnTo>
                    <a:pt x="95" y="291"/>
                  </a:lnTo>
                  <a:lnTo>
                    <a:pt x="81" y="295"/>
                  </a:lnTo>
                  <a:lnTo>
                    <a:pt x="68" y="296"/>
                  </a:lnTo>
                  <a:lnTo>
                    <a:pt x="58" y="297"/>
                  </a:lnTo>
                  <a:lnTo>
                    <a:pt x="44" y="300"/>
                  </a:lnTo>
                  <a:lnTo>
                    <a:pt x="29" y="299"/>
                  </a:lnTo>
                  <a:lnTo>
                    <a:pt x="15" y="299"/>
                  </a:lnTo>
                  <a:lnTo>
                    <a:pt x="0" y="299"/>
                  </a:lnTo>
                </a:path>
              </a:pathLst>
            </a:custGeom>
            <a:solidFill>
              <a:srgbClr val="FF66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155" name="Group 9"/>
          <p:cNvGrpSpPr/>
          <p:nvPr/>
        </p:nvGrpSpPr>
        <p:grpSpPr>
          <a:xfrm>
            <a:off x="8425080" y="2914200"/>
            <a:ext cx="1141200" cy="1118520"/>
            <a:chOff x="8425080" y="2914200"/>
            <a:chExt cx="1141200" cy="1118520"/>
          </a:xfrm>
        </p:grpSpPr>
        <p:sp>
          <p:nvSpPr>
            <p:cNvPr id="156" name="CustomShape 10"/>
            <p:cNvSpPr/>
            <p:nvPr/>
          </p:nvSpPr>
          <p:spPr>
            <a:xfrm rot="9688200">
              <a:off x="8556480" y="3045600"/>
              <a:ext cx="894960" cy="867240"/>
            </a:xfrm>
            <a:custGeom>
              <a:avLst/>
              <a:gdLst/>
              <a:ahLst/>
              <a:cxnLst/>
              <a:rect l="l" t="t" r="r" b="b"/>
              <a:pathLst>
                <a:path w="547" h="318">
                  <a:moveTo>
                    <a:pt x="0" y="296"/>
                  </a:moveTo>
                  <a:lnTo>
                    <a:pt x="18" y="310"/>
                  </a:lnTo>
                  <a:lnTo>
                    <a:pt x="39" y="312"/>
                  </a:lnTo>
                  <a:lnTo>
                    <a:pt x="55" y="315"/>
                  </a:lnTo>
                  <a:lnTo>
                    <a:pt x="75" y="316"/>
                  </a:lnTo>
                  <a:lnTo>
                    <a:pt x="100" y="317"/>
                  </a:lnTo>
                  <a:lnTo>
                    <a:pt x="117" y="314"/>
                  </a:lnTo>
                  <a:lnTo>
                    <a:pt x="144" y="312"/>
                  </a:lnTo>
                  <a:lnTo>
                    <a:pt x="169" y="309"/>
                  </a:lnTo>
                  <a:lnTo>
                    <a:pt x="192" y="306"/>
                  </a:lnTo>
                  <a:lnTo>
                    <a:pt x="223" y="301"/>
                  </a:lnTo>
                  <a:lnTo>
                    <a:pt x="244" y="296"/>
                  </a:lnTo>
                  <a:lnTo>
                    <a:pt x="272" y="287"/>
                  </a:lnTo>
                  <a:lnTo>
                    <a:pt x="302" y="277"/>
                  </a:lnTo>
                  <a:lnTo>
                    <a:pt x="332" y="266"/>
                  </a:lnTo>
                  <a:lnTo>
                    <a:pt x="353" y="256"/>
                  </a:lnTo>
                  <a:lnTo>
                    <a:pt x="379" y="241"/>
                  </a:lnTo>
                  <a:lnTo>
                    <a:pt x="401" y="226"/>
                  </a:lnTo>
                  <a:lnTo>
                    <a:pt x="422" y="209"/>
                  </a:lnTo>
                  <a:lnTo>
                    <a:pt x="442" y="191"/>
                  </a:lnTo>
                  <a:lnTo>
                    <a:pt x="451" y="178"/>
                  </a:lnTo>
                  <a:lnTo>
                    <a:pt x="462" y="163"/>
                  </a:lnTo>
                  <a:lnTo>
                    <a:pt x="469" y="150"/>
                  </a:lnTo>
                  <a:lnTo>
                    <a:pt x="475" y="138"/>
                  </a:lnTo>
                  <a:lnTo>
                    <a:pt x="480" y="127"/>
                  </a:lnTo>
                  <a:lnTo>
                    <a:pt x="546" y="175"/>
                  </a:lnTo>
                  <a:lnTo>
                    <a:pt x="537" y="151"/>
                  </a:lnTo>
                  <a:lnTo>
                    <a:pt x="528" y="123"/>
                  </a:lnTo>
                  <a:lnTo>
                    <a:pt x="521" y="93"/>
                  </a:lnTo>
                  <a:lnTo>
                    <a:pt x="515" y="63"/>
                  </a:lnTo>
                  <a:lnTo>
                    <a:pt x="515" y="43"/>
                  </a:lnTo>
                  <a:lnTo>
                    <a:pt x="522" y="10"/>
                  </a:lnTo>
                  <a:lnTo>
                    <a:pt x="507" y="0"/>
                  </a:lnTo>
                  <a:lnTo>
                    <a:pt x="483" y="13"/>
                  </a:lnTo>
                  <a:lnTo>
                    <a:pt x="458" y="25"/>
                  </a:lnTo>
                  <a:lnTo>
                    <a:pt x="427" y="34"/>
                  </a:lnTo>
                  <a:lnTo>
                    <a:pt x="400" y="39"/>
                  </a:lnTo>
                  <a:lnTo>
                    <a:pt x="383" y="42"/>
                  </a:lnTo>
                  <a:lnTo>
                    <a:pt x="360" y="40"/>
                  </a:lnTo>
                  <a:lnTo>
                    <a:pt x="416" y="81"/>
                  </a:lnTo>
                  <a:lnTo>
                    <a:pt x="405" y="103"/>
                  </a:lnTo>
                  <a:lnTo>
                    <a:pt x="393" y="122"/>
                  </a:lnTo>
                  <a:lnTo>
                    <a:pt x="378" y="141"/>
                  </a:lnTo>
                  <a:lnTo>
                    <a:pt x="359" y="160"/>
                  </a:lnTo>
                  <a:lnTo>
                    <a:pt x="337" y="179"/>
                  </a:lnTo>
                  <a:lnTo>
                    <a:pt x="317" y="196"/>
                  </a:lnTo>
                  <a:lnTo>
                    <a:pt x="285" y="217"/>
                  </a:lnTo>
                  <a:lnTo>
                    <a:pt x="256" y="234"/>
                  </a:lnTo>
                  <a:lnTo>
                    <a:pt x="230" y="246"/>
                  </a:lnTo>
                  <a:lnTo>
                    <a:pt x="199" y="259"/>
                  </a:lnTo>
                  <a:lnTo>
                    <a:pt x="185" y="264"/>
                  </a:lnTo>
                  <a:lnTo>
                    <a:pt x="171" y="271"/>
                  </a:lnTo>
                  <a:lnTo>
                    <a:pt x="160" y="274"/>
                  </a:lnTo>
                  <a:lnTo>
                    <a:pt x="148" y="277"/>
                  </a:lnTo>
                  <a:lnTo>
                    <a:pt x="126" y="284"/>
                  </a:lnTo>
                  <a:lnTo>
                    <a:pt x="109" y="287"/>
                  </a:lnTo>
                  <a:lnTo>
                    <a:pt x="96" y="290"/>
                  </a:lnTo>
                  <a:lnTo>
                    <a:pt x="82" y="292"/>
                  </a:lnTo>
                  <a:lnTo>
                    <a:pt x="69" y="294"/>
                  </a:lnTo>
                  <a:lnTo>
                    <a:pt x="58" y="295"/>
                  </a:lnTo>
                  <a:lnTo>
                    <a:pt x="44" y="296"/>
                  </a:lnTo>
                  <a:lnTo>
                    <a:pt x="28" y="297"/>
                  </a:lnTo>
                  <a:lnTo>
                    <a:pt x="14" y="296"/>
                  </a:lnTo>
                  <a:lnTo>
                    <a:pt x="0" y="296"/>
                  </a:lnTo>
                </a:path>
              </a:pathLst>
            </a:custGeom>
            <a:solidFill>
              <a:srgbClr val="00FF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7" name="CustomShape 11"/>
            <p:cNvSpPr/>
            <p:nvPr/>
          </p:nvSpPr>
          <p:spPr>
            <a:xfrm rot="9688200">
              <a:off x="8539920" y="3029760"/>
              <a:ext cx="868680" cy="864360"/>
            </a:xfrm>
            <a:custGeom>
              <a:avLst/>
              <a:gdLst/>
              <a:ahLst/>
              <a:cxnLst/>
              <a:rect l="l" t="t" r="r" b="b"/>
              <a:pathLst>
                <a:path w="531" h="317">
                  <a:moveTo>
                    <a:pt x="0" y="299"/>
                  </a:moveTo>
                  <a:lnTo>
                    <a:pt x="22" y="304"/>
                  </a:lnTo>
                  <a:lnTo>
                    <a:pt x="37" y="309"/>
                  </a:lnTo>
                  <a:lnTo>
                    <a:pt x="52" y="311"/>
                  </a:lnTo>
                  <a:lnTo>
                    <a:pt x="70" y="312"/>
                  </a:lnTo>
                  <a:lnTo>
                    <a:pt x="94" y="316"/>
                  </a:lnTo>
                  <a:lnTo>
                    <a:pt x="116" y="316"/>
                  </a:lnTo>
                  <a:lnTo>
                    <a:pt x="143" y="313"/>
                  </a:lnTo>
                  <a:lnTo>
                    <a:pt x="167" y="311"/>
                  </a:lnTo>
                  <a:lnTo>
                    <a:pt x="191" y="308"/>
                  </a:lnTo>
                  <a:lnTo>
                    <a:pt x="221" y="302"/>
                  </a:lnTo>
                  <a:lnTo>
                    <a:pt x="241" y="296"/>
                  </a:lnTo>
                  <a:lnTo>
                    <a:pt x="269" y="287"/>
                  </a:lnTo>
                  <a:lnTo>
                    <a:pt x="300" y="277"/>
                  </a:lnTo>
                  <a:lnTo>
                    <a:pt x="328" y="266"/>
                  </a:lnTo>
                  <a:lnTo>
                    <a:pt x="350" y="256"/>
                  </a:lnTo>
                  <a:lnTo>
                    <a:pt x="376" y="240"/>
                  </a:lnTo>
                  <a:lnTo>
                    <a:pt x="397" y="226"/>
                  </a:lnTo>
                  <a:lnTo>
                    <a:pt x="418" y="209"/>
                  </a:lnTo>
                  <a:lnTo>
                    <a:pt x="438" y="191"/>
                  </a:lnTo>
                  <a:lnTo>
                    <a:pt x="448" y="179"/>
                  </a:lnTo>
                  <a:lnTo>
                    <a:pt x="458" y="162"/>
                  </a:lnTo>
                  <a:lnTo>
                    <a:pt x="465" y="149"/>
                  </a:lnTo>
                  <a:lnTo>
                    <a:pt x="472" y="138"/>
                  </a:lnTo>
                  <a:lnTo>
                    <a:pt x="476" y="128"/>
                  </a:lnTo>
                  <a:lnTo>
                    <a:pt x="530" y="167"/>
                  </a:lnTo>
                  <a:lnTo>
                    <a:pt x="523" y="142"/>
                  </a:lnTo>
                  <a:lnTo>
                    <a:pt x="515" y="118"/>
                  </a:lnTo>
                  <a:lnTo>
                    <a:pt x="507" y="86"/>
                  </a:lnTo>
                  <a:lnTo>
                    <a:pt x="503" y="57"/>
                  </a:lnTo>
                  <a:lnTo>
                    <a:pt x="502" y="30"/>
                  </a:lnTo>
                  <a:lnTo>
                    <a:pt x="504" y="0"/>
                  </a:lnTo>
                  <a:lnTo>
                    <a:pt x="480" y="13"/>
                  </a:lnTo>
                  <a:lnTo>
                    <a:pt x="455" y="25"/>
                  </a:lnTo>
                  <a:lnTo>
                    <a:pt x="425" y="34"/>
                  </a:lnTo>
                  <a:lnTo>
                    <a:pt x="397" y="40"/>
                  </a:lnTo>
                  <a:lnTo>
                    <a:pt x="381" y="43"/>
                  </a:lnTo>
                  <a:lnTo>
                    <a:pt x="358" y="42"/>
                  </a:lnTo>
                  <a:lnTo>
                    <a:pt x="413" y="82"/>
                  </a:lnTo>
                  <a:lnTo>
                    <a:pt x="402" y="103"/>
                  </a:lnTo>
                  <a:lnTo>
                    <a:pt x="391" y="123"/>
                  </a:lnTo>
                  <a:lnTo>
                    <a:pt x="374" y="142"/>
                  </a:lnTo>
                  <a:lnTo>
                    <a:pt x="357" y="160"/>
                  </a:lnTo>
                  <a:lnTo>
                    <a:pt x="334" y="180"/>
                  </a:lnTo>
                  <a:lnTo>
                    <a:pt x="313" y="196"/>
                  </a:lnTo>
                  <a:lnTo>
                    <a:pt x="282" y="218"/>
                  </a:lnTo>
                  <a:lnTo>
                    <a:pt x="255" y="234"/>
                  </a:lnTo>
                  <a:lnTo>
                    <a:pt x="228" y="248"/>
                  </a:lnTo>
                  <a:lnTo>
                    <a:pt x="198" y="260"/>
                  </a:lnTo>
                  <a:lnTo>
                    <a:pt x="184" y="266"/>
                  </a:lnTo>
                  <a:lnTo>
                    <a:pt x="171" y="272"/>
                  </a:lnTo>
                  <a:lnTo>
                    <a:pt x="159" y="276"/>
                  </a:lnTo>
                  <a:lnTo>
                    <a:pt x="147" y="279"/>
                  </a:lnTo>
                  <a:lnTo>
                    <a:pt x="125" y="286"/>
                  </a:lnTo>
                  <a:lnTo>
                    <a:pt x="109" y="290"/>
                  </a:lnTo>
                  <a:lnTo>
                    <a:pt x="95" y="291"/>
                  </a:lnTo>
                  <a:lnTo>
                    <a:pt x="81" y="295"/>
                  </a:lnTo>
                  <a:lnTo>
                    <a:pt x="68" y="296"/>
                  </a:lnTo>
                  <a:lnTo>
                    <a:pt x="58" y="297"/>
                  </a:lnTo>
                  <a:lnTo>
                    <a:pt x="44" y="300"/>
                  </a:lnTo>
                  <a:lnTo>
                    <a:pt x="29" y="299"/>
                  </a:lnTo>
                  <a:lnTo>
                    <a:pt x="15" y="299"/>
                  </a:lnTo>
                  <a:lnTo>
                    <a:pt x="0" y="299"/>
                  </a:lnTo>
                </a:path>
              </a:pathLst>
            </a:custGeom>
            <a:solidFill>
              <a:srgbClr val="FF66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158" name="Group 12"/>
          <p:cNvGrpSpPr/>
          <p:nvPr/>
        </p:nvGrpSpPr>
        <p:grpSpPr>
          <a:xfrm>
            <a:off x="6370560" y="5082120"/>
            <a:ext cx="934200" cy="937440"/>
            <a:chOff x="6370560" y="5082120"/>
            <a:chExt cx="934200" cy="937440"/>
          </a:xfrm>
        </p:grpSpPr>
        <p:sp>
          <p:nvSpPr>
            <p:cNvPr id="159" name="CustomShape 13"/>
            <p:cNvSpPr/>
            <p:nvPr/>
          </p:nvSpPr>
          <p:spPr>
            <a:xfrm>
              <a:off x="6370560" y="5082120"/>
              <a:ext cx="932760" cy="909000"/>
            </a:xfrm>
            <a:custGeom>
              <a:avLst/>
              <a:gdLst/>
              <a:ahLst/>
              <a:cxnLst/>
              <a:rect l="l" t="t" r="r" b="b"/>
              <a:pathLst>
                <a:path w="547" h="318">
                  <a:moveTo>
                    <a:pt x="0" y="296"/>
                  </a:moveTo>
                  <a:lnTo>
                    <a:pt x="18" y="310"/>
                  </a:lnTo>
                  <a:lnTo>
                    <a:pt x="39" y="312"/>
                  </a:lnTo>
                  <a:lnTo>
                    <a:pt x="55" y="315"/>
                  </a:lnTo>
                  <a:lnTo>
                    <a:pt x="75" y="316"/>
                  </a:lnTo>
                  <a:lnTo>
                    <a:pt x="100" y="317"/>
                  </a:lnTo>
                  <a:lnTo>
                    <a:pt x="117" y="314"/>
                  </a:lnTo>
                  <a:lnTo>
                    <a:pt x="144" y="312"/>
                  </a:lnTo>
                  <a:lnTo>
                    <a:pt x="169" y="309"/>
                  </a:lnTo>
                  <a:lnTo>
                    <a:pt x="192" y="306"/>
                  </a:lnTo>
                  <a:lnTo>
                    <a:pt x="223" y="301"/>
                  </a:lnTo>
                  <a:lnTo>
                    <a:pt x="244" y="296"/>
                  </a:lnTo>
                  <a:lnTo>
                    <a:pt x="272" y="287"/>
                  </a:lnTo>
                  <a:lnTo>
                    <a:pt x="302" y="277"/>
                  </a:lnTo>
                  <a:lnTo>
                    <a:pt x="332" y="266"/>
                  </a:lnTo>
                  <a:lnTo>
                    <a:pt x="353" y="256"/>
                  </a:lnTo>
                  <a:lnTo>
                    <a:pt x="379" y="241"/>
                  </a:lnTo>
                  <a:lnTo>
                    <a:pt x="401" y="226"/>
                  </a:lnTo>
                  <a:lnTo>
                    <a:pt x="422" y="209"/>
                  </a:lnTo>
                  <a:lnTo>
                    <a:pt x="442" y="191"/>
                  </a:lnTo>
                  <a:lnTo>
                    <a:pt x="451" y="178"/>
                  </a:lnTo>
                  <a:lnTo>
                    <a:pt x="462" y="163"/>
                  </a:lnTo>
                  <a:lnTo>
                    <a:pt x="469" y="150"/>
                  </a:lnTo>
                  <a:lnTo>
                    <a:pt x="475" y="138"/>
                  </a:lnTo>
                  <a:lnTo>
                    <a:pt x="480" y="127"/>
                  </a:lnTo>
                  <a:lnTo>
                    <a:pt x="546" y="175"/>
                  </a:lnTo>
                  <a:lnTo>
                    <a:pt x="537" y="151"/>
                  </a:lnTo>
                  <a:lnTo>
                    <a:pt x="528" y="123"/>
                  </a:lnTo>
                  <a:lnTo>
                    <a:pt x="521" y="93"/>
                  </a:lnTo>
                  <a:lnTo>
                    <a:pt x="515" y="63"/>
                  </a:lnTo>
                  <a:lnTo>
                    <a:pt x="515" y="43"/>
                  </a:lnTo>
                  <a:lnTo>
                    <a:pt x="522" y="10"/>
                  </a:lnTo>
                  <a:lnTo>
                    <a:pt x="507" y="0"/>
                  </a:lnTo>
                  <a:lnTo>
                    <a:pt x="483" y="13"/>
                  </a:lnTo>
                  <a:lnTo>
                    <a:pt x="458" y="25"/>
                  </a:lnTo>
                  <a:lnTo>
                    <a:pt x="427" y="34"/>
                  </a:lnTo>
                  <a:lnTo>
                    <a:pt x="400" y="39"/>
                  </a:lnTo>
                  <a:lnTo>
                    <a:pt x="383" y="42"/>
                  </a:lnTo>
                  <a:lnTo>
                    <a:pt x="360" y="40"/>
                  </a:lnTo>
                  <a:lnTo>
                    <a:pt x="416" y="81"/>
                  </a:lnTo>
                  <a:lnTo>
                    <a:pt x="405" y="103"/>
                  </a:lnTo>
                  <a:lnTo>
                    <a:pt x="393" y="122"/>
                  </a:lnTo>
                  <a:lnTo>
                    <a:pt x="378" y="141"/>
                  </a:lnTo>
                  <a:lnTo>
                    <a:pt x="359" y="160"/>
                  </a:lnTo>
                  <a:lnTo>
                    <a:pt x="337" y="179"/>
                  </a:lnTo>
                  <a:lnTo>
                    <a:pt x="317" y="196"/>
                  </a:lnTo>
                  <a:lnTo>
                    <a:pt x="285" y="217"/>
                  </a:lnTo>
                  <a:lnTo>
                    <a:pt x="256" y="234"/>
                  </a:lnTo>
                  <a:lnTo>
                    <a:pt x="230" y="246"/>
                  </a:lnTo>
                  <a:lnTo>
                    <a:pt x="199" y="259"/>
                  </a:lnTo>
                  <a:lnTo>
                    <a:pt x="185" y="264"/>
                  </a:lnTo>
                  <a:lnTo>
                    <a:pt x="171" y="271"/>
                  </a:lnTo>
                  <a:lnTo>
                    <a:pt x="160" y="274"/>
                  </a:lnTo>
                  <a:lnTo>
                    <a:pt x="148" y="277"/>
                  </a:lnTo>
                  <a:lnTo>
                    <a:pt x="126" y="284"/>
                  </a:lnTo>
                  <a:lnTo>
                    <a:pt x="109" y="287"/>
                  </a:lnTo>
                  <a:lnTo>
                    <a:pt x="96" y="290"/>
                  </a:lnTo>
                  <a:lnTo>
                    <a:pt x="82" y="292"/>
                  </a:lnTo>
                  <a:lnTo>
                    <a:pt x="69" y="294"/>
                  </a:lnTo>
                  <a:lnTo>
                    <a:pt x="58" y="295"/>
                  </a:lnTo>
                  <a:lnTo>
                    <a:pt x="44" y="296"/>
                  </a:lnTo>
                  <a:lnTo>
                    <a:pt x="28" y="297"/>
                  </a:lnTo>
                  <a:lnTo>
                    <a:pt x="14" y="296"/>
                  </a:lnTo>
                  <a:lnTo>
                    <a:pt x="0" y="296"/>
                  </a:lnTo>
                </a:path>
              </a:pathLst>
            </a:custGeom>
            <a:solidFill>
              <a:srgbClr val="00FF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0" name="CustomShape 14"/>
            <p:cNvSpPr/>
            <p:nvPr/>
          </p:nvSpPr>
          <p:spPr>
            <a:xfrm>
              <a:off x="6399360" y="5113440"/>
              <a:ext cx="905400" cy="906120"/>
            </a:xfrm>
            <a:custGeom>
              <a:avLst/>
              <a:gdLst/>
              <a:ahLst/>
              <a:cxnLst/>
              <a:rect l="l" t="t" r="r" b="b"/>
              <a:pathLst>
                <a:path w="531" h="317">
                  <a:moveTo>
                    <a:pt x="0" y="299"/>
                  </a:moveTo>
                  <a:lnTo>
                    <a:pt x="22" y="304"/>
                  </a:lnTo>
                  <a:lnTo>
                    <a:pt x="37" y="309"/>
                  </a:lnTo>
                  <a:lnTo>
                    <a:pt x="52" y="311"/>
                  </a:lnTo>
                  <a:lnTo>
                    <a:pt x="70" y="312"/>
                  </a:lnTo>
                  <a:lnTo>
                    <a:pt x="94" y="316"/>
                  </a:lnTo>
                  <a:lnTo>
                    <a:pt x="116" y="316"/>
                  </a:lnTo>
                  <a:lnTo>
                    <a:pt x="143" y="313"/>
                  </a:lnTo>
                  <a:lnTo>
                    <a:pt x="167" y="311"/>
                  </a:lnTo>
                  <a:lnTo>
                    <a:pt x="191" y="308"/>
                  </a:lnTo>
                  <a:lnTo>
                    <a:pt x="221" y="302"/>
                  </a:lnTo>
                  <a:lnTo>
                    <a:pt x="241" y="296"/>
                  </a:lnTo>
                  <a:lnTo>
                    <a:pt x="269" y="287"/>
                  </a:lnTo>
                  <a:lnTo>
                    <a:pt x="300" y="277"/>
                  </a:lnTo>
                  <a:lnTo>
                    <a:pt x="328" y="266"/>
                  </a:lnTo>
                  <a:lnTo>
                    <a:pt x="350" y="256"/>
                  </a:lnTo>
                  <a:lnTo>
                    <a:pt x="376" y="240"/>
                  </a:lnTo>
                  <a:lnTo>
                    <a:pt x="397" y="226"/>
                  </a:lnTo>
                  <a:lnTo>
                    <a:pt x="418" y="209"/>
                  </a:lnTo>
                  <a:lnTo>
                    <a:pt x="438" y="191"/>
                  </a:lnTo>
                  <a:lnTo>
                    <a:pt x="448" y="179"/>
                  </a:lnTo>
                  <a:lnTo>
                    <a:pt x="458" y="162"/>
                  </a:lnTo>
                  <a:lnTo>
                    <a:pt x="465" y="149"/>
                  </a:lnTo>
                  <a:lnTo>
                    <a:pt x="472" y="138"/>
                  </a:lnTo>
                  <a:lnTo>
                    <a:pt x="476" y="128"/>
                  </a:lnTo>
                  <a:lnTo>
                    <a:pt x="530" y="167"/>
                  </a:lnTo>
                  <a:lnTo>
                    <a:pt x="523" y="142"/>
                  </a:lnTo>
                  <a:lnTo>
                    <a:pt x="515" y="118"/>
                  </a:lnTo>
                  <a:lnTo>
                    <a:pt x="507" y="86"/>
                  </a:lnTo>
                  <a:lnTo>
                    <a:pt x="503" y="57"/>
                  </a:lnTo>
                  <a:lnTo>
                    <a:pt x="502" y="30"/>
                  </a:lnTo>
                  <a:lnTo>
                    <a:pt x="504" y="0"/>
                  </a:lnTo>
                  <a:lnTo>
                    <a:pt x="480" y="13"/>
                  </a:lnTo>
                  <a:lnTo>
                    <a:pt x="455" y="25"/>
                  </a:lnTo>
                  <a:lnTo>
                    <a:pt x="425" y="34"/>
                  </a:lnTo>
                  <a:lnTo>
                    <a:pt x="397" y="40"/>
                  </a:lnTo>
                  <a:lnTo>
                    <a:pt x="381" y="43"/>
                  </a:lnTo>
                  <a:lnTo>
                    <a:pt x="358" y="42"/>
                  </a:lnTo>
                  <a:lnTo>
                    <a:pt x="413" y="82"/>
                  </a:lnTo>
                  <a:lnTo>
                    <a:pt x="402" y="103"/>
                  </a:lnTo>
                  <a:lnTo>
                    <a:pt x="391" y="123"/>
                  </a:lnTo>
                  <a:lnTo>
                    <a:pt x="374" y="142"/>
                  </a:lnTo>
                  <a:lnTo>
                    <a:pt x="357" y="160"/>
                  </a:lnTo>
                  <a:lnTo>
                    <a:pt x="334" y="180"/>
                  </a:lnTo>
                  <a:lnTo>
                    <a:pt x="313" y="196"/>
                  </a:lnTo>
                  <a:lnTo>
                    <a:pt x="282" y="218"/>
                  </a:lnTo>
                  <a:lnTo>
                    <a:pt x="255" y="234"/>
                  </a:lnTo>
                  <a:lnTo>
                    <a:pt x="228" y="248"/>
                  </a:lnTo>
                  <a:lnTo>
                    <a:pt x="198" y="260"/>
                  </a:lnTo>
                  <a:lnTo>
                    <a:pt x="184" y="266"/>
                  </a:lnTo>
                  <a:lnTo>
                    <a:pt x="171" y="272"/>
                  </a:lnTo>
                  <a:lnTo>
                    <a:pt x="159" y="276"/>
                  </a:lnTo>
                  <a:lnTo>
                    <a:pt x="147" y="279"/>
                  </a:lnTo>
                  <a:lnTo>
                    <a:pt x="125" y="286"/>
                  </a:lnTo>
                  <a:lnTo>
                    <a:pt x="109" y="290"/>
                  </a:lnTo>
                  <a:lnTo>
                    <a:pt x="95" y="291"/>
                  </a:lnTo>
                  <a:lnTo>
                    <a:pt x="81" y="295"/>
                  </a:lnTo>
                  <a:lnTo>
                    <a:pt x="68" y="296"/>
                  </a:lnTo>
                  <a:lnTo>
                    <a:pt x="58" y="297"/>
                  </a:lnTo>
                  <a:lnTo>
                    <a:pt x="44" y="300"/>
                  </a:lnTo>
                  <a:lnTo>
                    <a:pt x="29" y="299"/>
                  </a:lnTo>
                  <a:lnTo>
                    <a:pt x="15" y="299"/>
                  </a:lnTo>
                  <a:lnTo>
                    <a:pt x="0" y="299"/>
                  </a:lnTo>
                </a:path>
              </a:pathLst>
            </a:custGeom>
            <a:solidFill>
              <a:srgbClr val="FF66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pic>
        <p:nvPicPr>
          <p:cNvPr id="161" name="Picture 35"/>
          <p:cNvPicPr/>
          <p:nvPr/>
        </p:nvPicPr>
        <p:blipFill>
          <a:blip r:embed="rId2" cstate="print"/>
          <a:stretch/>
        </p:blipFill>
        <p:spPr>
          <a:xfrm>
            <a:off x="682560" y="4444920"/>
            <a:ext cx="864720" cy="712440"/>
          </a:xfrm>
          <a:prstGeom prst="rect">
            <a:avLst/>
          </a:prstGeom>
          <a:ln>
            <a:noFill/>
          </a:ln>
        </p:spPr>
      </p:pic>
      <p:sp>
        <p:nvSpPr>
          <p:cNvPr id="162" name="CustomShape 15"/>
          <p:cNvSpPr/>
          <p:nvPr/>
        </p:nvSpPr>
        <p:spPr>
          <a:xfrm>
            <a:off x="1665720" y="351360"/>
            <a:ext cx="8784720" cy="43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3200" b="1" strike="noStrike" spc="-1">
                <a:solidFill>
                  <a:srgbClr val="FF6600"/>
                </a:solidFill>
                <a:latin typeface="Calibri"/>
                <a:ea typeface="ＭＳ Ｐゴシック"/>
              </a:rPr>
              <a:t>CUSTO PREVIDENCIÁRIO</a:t>
            </a: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Line 1"/>
          <p:cNvSpPr/>
          <p:nvPr/>
        </p:nvSpPr>
        <p:spPr>
          <a:xfrm>
            <a:off x="1474920" y="3454200"/>
            <a:ext cx="8534520" cy="23760"/>
          </a:xfrm>
          <a:prstGeom prst="line">
            <a:avLst/>
          </a:prstGeom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4" name="Line 2"/>
          <p:cNvSpPr/>
          <p:nvPr/>
        </p:nvSpPr>
        <p:spPr>
          <a:xfrm>
            <a:off x="1480680" y="3493080"/>
            <a:ext cx="360" cy="216000"/>
          </a:xfrm>
          <a:prstGeom prst="line">
            <a:avLst/>
          </a:prstGeom>
          <a:ln w="2844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5" name="CustomShape 3"/>
          <p:cNvSpPr/>
          <p:nvPr/>
        </p:nvSpPr>
        <p:spPr>
          <a:xfrm>
            <a:off x="881640" y="3732120"/>
            <a:ext cx="1186920" cy="1307160"/>
          </a:xfrm>
          <a:prstGeom prst="rect">
            <a:avLst/>
          </a:prstGeom>
          <a:solidFill>
            <a:schemeClr val="accent1"/>
          </a:solidFill>
          <a:ln w="9360">
            <a:solidFill>
              <a:schemeClr val="accent2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600" b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Entrada no Mercado de Trabalho</a:t>
            </a:r>
            <a:endParaRPr lang="pt-BR" sz="1600" b="0" strike="noStrike" spc="-1">
              <a:latin typeface="Arial"/>
            </a:endParaRPr>
          </a:p>
        </p:txBody>
      </p:sp>
      <p:sp>
        <p:nvSpPr>
          <p:cNvPr id="166" name="Line 4"/>
          <p:cNvSpPr/>
          <p:nvPr/>
        </p:nvSpPr>
        <p:spPr>
          <a:xfrm>
            <a:off x="2991960" y="3516120"/>
            <a:ext cx="360" cy="216000"/>
          </a:xfrm>
          <a:prstGeom prst="line">
            <a:avLst/>
          </a:prstGeom>
          <a:ln w="2844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7" name="CustomShape 5"/>
          <p:cNvSpPr/>
          <p:nvPr/>
        </p:nvSpPr>
        <p:spPr>
          <a:xfrm>
            <a:off x="2178720" y="3732120"/>
            <a:ext cx="1590480" cy="820440"/>
          </a:xfrm>
          <a:prstGeom prst="rect">
            <a:avLst/>
          </a:prstGeom>
          <a:solidFill>
            <a:srgbClr val="CCFF99"/>
          </a:solidFill>
          <a:ln w="9360">
            <a:solidFill>
              <a:srgbClr val="00006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600" b="1" strike="noStrike" spc="-1">
                <a:solidFill>
                  <a:srgbClr val="44546A"/>
                </a:solidFill>
                <a:latin typeface="Arial"/>
                <a:ea typeface="ＭＳ Ｐゴシック"/>
              </a:rPr>
              <a:t>Admissão</a:t>
            </a:r>
            <a:endParaRPr lang="pt-BR" sz="1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600" b="1" strike="noStrike" spc="-1">
                <a:solidFill>
                  <a:srgbClr val="44546A"/>
                </a:solidFill>
                <a:latin typeface="Arial"/>
                <a:ea typeface="ＭＳ Ｐゴシック"/>
              </a:rPr>
              <a:t>no</a:t>
            </a:r>
            <a:endParaRPr lang="pt-BR" sz="1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600" b="1" strike="noStrike" spc="-1">
                <a:solidFill>
                  <a:srgbClr val="44546A"/>
                </a:solidFill>
                <a:latin typeface="Arial"/>
                <a:ea typeface="ＭＳ Ｐゴシック"/>
              </a:rPr>
              <a:t>Ente Público</a:t>
            </a:r>
            <a:endParaRPr lang="pt-BR" sz="1600" b="0" strike="noStrike" spc="-1">
              <a:latin typeface="Arial"/>
            </a:endParaRPr>
          </a:p>
        </p:txBody>
      </p:sp>
      <p:sp>
        <p:nvSpPr>
          <p:cNvPr id="168" name="CustomShape 6"/>
          <p:cNvSpPr/>
          <p:nvPr/>
        </p:nvSpPr>
        <p:spPr>
          <a:xfrm>
            <a:off x="3621600" y="2960640"/>
            <a:ext cx="273636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  <a:spcBef>
                <a:spcPts val="901"/>
              </a:spcBef>
            </a:pPr>
            <a:r>
              <a:rPr lang="pt-BR" sz="1800" b="1" strike="noStrike" spc="-1">
                <a:solidFill>
                  <a:srgbClr val="0039BA"/>
                </a:solidFill>
                <a:latin typeface="Arial"/>
                <a:ea typeface="ＭＳ Ｐゴシック"/>
              </a:rPr>
              <a:t>Fase de contribuições</a:t>
            </a:r>
            <a:endParaRPr lang="pt-BR" sz="1800" b="0" strike="noStrike" spc="-1">
              <a:latin typeface="Arial"/>
            </a:endParaRPr>
          </a:p>
        </p:txBody>
      </p:sp>
      <p:sp>
        <p:nvSpPr>
          <p:cNvPr id="169" name="CustomShape 7"/>
          <p:cNvSpPr/>
          <p:nvPr/>
        </p:nvSpPr>
        <p:spPr>
          <a:xfrm rot="5398800">
            <a:off x="4684680" y="916560"/>
            <a:ext cx="647280" cy="4032000"/>
          </a:xfrm>
          <a:prstGeom prst="leftBrace">
            <a:avLst>
              <a:gd name="adj1" fmla="val 51879"/>
              <a:gd name="adj2" fmla="val 50384"/>
            </a:avLst>
          </a:prstGeom>
          <a:noFill/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0" name="Line 8"/>
          <p:cNvSpPr/>
          <p:nvPr/>
        </p:nvSpPr>
        <p:spPr>
          <a:xfrm>
            <a:off x="7114320" y="2845440"/>
            <a:ext cx="360" cy="863640"/>
          </a:xfrm>
          <a:prstGeom prst="line">
            <a:avLst/>
          </a:prstGeom>
          <a:ln w="2844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1" name="CustomShape 9"/>
          <p:cNvSpPr/>
          <p:nvPr/>
        </p:nvSpPr>
        <p:spPr>
          <a:xfrm>
            <a:off x="6024960" y="3727440"/>
            <a:ext cx="1961640" cy="577080"/>
          </a:xfrm>
          <a:prstGeom prst="rect">
            <a:avLst/>
          </a:prstGeom>
          <a:solidFill>
            <a:srgbClr val="CCFF99"/>
          </a:solidFill>
          <a:ln w="9360">
            <a:solidFill>
              <a:srgbClr val="00006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600" b="1" strike="noStrike" spc="-1">
                <a:solidFill>
                  <a:srgbClr val="44546A"/>
                </a:solidFill>
                <a:latin typeface="Arial"/>
                <a:ea typeface="ＭＳ Ｐゴシック"/>
              </a:rPr>
              <a:t>Aposentadoria</a:t>
            </a:r>
            <a:endParaRPr lang="pt-BR" sz="1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600" b="1" strike="noStrike" spc="-1">
                <a:solidFill>
                  <a:srgbClr val="44546A"/>
                </a:solidFill>
                <a:latin typeface="Arial"/>
                <a:ea typeface="ＭＳ Ｐゴシック"/>
              </a:rPr>
              <a:t>Voluntária</a:t>
            </a:r>
            <a:endParaRPr lang="pt-BR" sz="1600" b="0" strike="noStrike" spc="-1">
              <a:latin typeface="Arial"/>
            </a:endParaRPr>
          </a:p>
        </p:txBody>
      </p:sp>
      <p:sp>
        <p:nvSpPr>
          <p:cNvPr id="172" name="CustomShape 10"/>
          <p:cNvSpPr/>
          <p:nvPr/>
        </p:nvSpPr>
        <p:spPr>
          <a:xfrm>
            <a:off x="7355520" y="3008160"/>
            <a:ext cx="246672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  <a:spcBef>
                <a:spcPts val="901"/>
              </a:spcBef>
            </a:pPr>
            <a:r>
              <a:rPr lang="pt-BR" sz="1800" b="1" strike="noStrike" spc="-1">
                <a:solidFill>
                  <a:srgbClr val="0039BA"/>
                </a:solidFill>
                <a:latin typeface="Arial"/>
                <a:ea typeface="ＭＳ Ｐゴシック"/>
              </a:rPr>
              <a:t>Fase de pagamento</a:t>
            </a:r>
            <a:r>
              <a:rPr lang="pt-BR" sz="1800" b="1" strike="noStrike" spc="-1">
                <a:solidFill>
                  <a:srgbClr val="0039BA"/>
                </a:solidFill>
                <a:latin typeface="Candara"/>
                <a:ea typeface="ＭＳ Ｐゴシック"/>
              </a:rPr>
              <a:t> </a:t>
            </a:r>
            <a:endParaRPr lang="pt-BR" sz="1800" b="0" strike="noStrike" spc="-1">
              <a:latin typeface="Arial"/>
            </a:endParaRPr>
          </a:p>
        </p:txBody>
      </p:sp>
      <p:sp>
        <p:nvSpPr>
          <p:cNvPr id="173" name="CustomShape 11"/>
          <p:cNvSpPr/>
          <p:nvPr/>
        </p:nvSpPr>
        <p:spPr>
          <a:xfrm rot="5398800" flipV="1">
            <a:off x="8300520" y="1692720"/>
            <a:ext cx="576000" cy="2520720"/>
          </a:xfrm>
          <a:prstGeom prst="leftBrace">
            <a:avLst>
              <a:gd name="adj1" fmla="val 36455"/>
              <a:gd name="adj2" fmla="val 50384"/>
            </a:avLst>
          </a:prstGeom>
          <a:noFill/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4" name="Line 12"/>
          <p:cNvSpPr/>
          <p:nvPr/>
        </p:nvSpPr>
        <p:spPr>
          <a:xfrm>
            <a:off x="9988560" y="3516120"/>
            <a:ext cx="360" cy="216000"/>
          </a:xfrm>
          <a:prstGeom prst="line">
            <a:avLst/>
          </a:prstGeom>
          <a:ln w="2844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5" name="CustomShape 13"/>
          <p:cNvSpPr/>
          <p:nvPr/>
        </p:nvSpPr>
        <p:spPr>
          <a:xfrm>
            <a:off x="8937000" y="3732120"/>
            <a:ext cx="1209960" cy="639000"/>
          </a:xfrm>
          <a:prstGeom prst="rect">
            <a:avLst/>
          </a:prstGeom>
          <a:solidFill>
            <a:schemeClr val="accent1"/>
          </a:solidFill>
          <a:ln w="9360">
            <a:solidFill>
              <a:srgbClr val="00006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800" b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Fim do</a:t>
            </a:r>
            <a:endParaRPr lang="pt-B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800" b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Benefício</a:t>
            </a:r>
            <a:endParaRPr lang="pt-BR" sz="1800" b="0" strike="noStrike" spc="-1">
              <a:latin typeface="Arial"/>
            </a:endParaRPr>
          </a:p>
        </p:txBody>
      </p:sp>
      <p:sp>
        <p:nvSpPr>
          <p:cNvPr id="176" name="CustomShape 14"/>
          <p:cNvSpPr/>
          <p:nvPr/>
        </p:nvSpPr>
        <p:spPr>
          <a:xfrm>
            <a:off x="6390360" y="1657800"/>
            <a:ext cx="1368000" cy="1126800"/>
          </a:xfrm>
          <a:prstGeom prst="rect">
            <a:avLst/>
          </a:prstGeom>
          <a:solidFill>
            <a:srgbClr val="CCFF99"/>
          </a:solidFill>
          <a:ln w="9360">
            <a:solidFill>
              <a:srgbClr val="7043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endParaRPr lang="pt-B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600" b="1" strike="noStrike" spc="-1">
                <a:solidFill>
                  <a:srgbClr val="000000"/>
                </a:solidFill>
                <a:latin typeface="Arial"/>
                <a:ea typeface="ＭＳ Ｐゴシック"/>
              </a:rPr>
              <a:t>Reserva Necessária</a:t>
            </a:r>
            <a:endParaRPr lang="pt-BR" sz="1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800" b="1" strike="noStrike" spc="-1">
                <a:solidFill>
                  <a:srgbClr val="669900"/>
                </a:solidFill>
                <a:latin typeface="Verdana"/>
                <a:ea typeface="ＭＳ Ｐゴシック"/>
              </a:rPr>
              <a:t>$$$$$$</a:t>
            </a:r>
            <a:endParaRPr lang="pt-BR" sz="1800" b="0" strike="noStrike" spc="-1">
              <a:latin typeface="Arial"/>
            </a:endParaRPr>
          </a:p>
        </p:txBody>
      </p:sp>
      <p:sp>
        <p:nvSpPr>
          <p:cNvPr id="177" name="Line 15"/>
          <p:cNvSpPr/>
          <p:nvPr/>
        </p:nvSpPr>
        <p:spPr>
          <a:xfrm>
            <a:off x="5402160" y="2197800"/>
            <a:ext cx="360" cy="647640"/>
          </a:xfrm>
          <a:prstGeom prst="line">
            <a:avLst/>
          </a:prstGeom>
          <a:ln w="93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8" name="Line 16"/>
          <p:cNvSpPr/>
          <p:nvPr/>
        </p:nvSpPr>
        <p:spPr>
          <a:xfrm>
            <a:off x="5402160" y="2191320"/>
            <a:ext cx="357480" cy="360"/>
          </a:xfrm>
          <a:prstGeom prst="line">
            <a:avLst/>
          </a:prstGeom>
          <a:ln w="9360">
            <a:solidFill>
              <a:schemeClr val="tx2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9" name="Line 17"/>
          <p:cNvSpPr/>
          <p:nvPr/>
        </p:nvSpPr>
        <p:spPr>
          <a:xfrm>
            <a:off x="8096760" y="2184840"/>
            <a:ext cx="284040" cy="360"/>
          </a:xfrm>
          <a:prstGeom prst="line">
            <a:avLst/>
          </a:prstGeom>
          <a:ln w="93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0" name="Line 18"/>
          <p:cNvSpPr/>
          <p:nvPr/>
        </p:nvSpPr>
        <p:spPr>
          <a:xfrm>
            <a:off x="8380800" y="2191320"/>
            <a:ext cx="360" cy="647640"/>
          </a:xfrm>
          <a:prstGeom prst="line">
            <a:avLst/>
          </a:prstGeom>
          <a:ln w="9360">
            <a:solidFill>
              <a:schemeClr val="tx2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1" name="Line 19"/>
          <p:cNvSpPr/>
          <p:nvPr/>
        </p:nvSpPr>
        <p:spPr>
          <a:xfrm>
            <a:off x="2100600" y="5391000"/>
            <a:ext cx="7848720" cy="360"/>
          </a:xfrm>
          <a:prstGeom prst="line">
            <a:avLst/>
          </a:prstGeom>
          <a:ln w="38160">
            <a:solidFill>
              <a:srgbClr val="0039BA"/>
            </a:solidFill>
            <a:round/>
            <a:tailEnd type="stealth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2" name="CustomShape 20"/>
          <p:cNvSpPr/>
          <p:nvPr/>
        </p:nvSpPr>
        <p:spPr>
          <a:xfrm>
            <a:off x="6390360" y="1249920"/>
            <a:ext cx="1368000" cy="369360"/>
          </a:xfrm>
          <a:prstGeom prst="rect">
            <a:avLst/>
          </a:prstGeom>
          <a:noFill/>
          <a:ln w="19080" cap="rnd">
            <a:solidFill>
              <a:srgbClr val="0039BA"/>
            </a:solidFill>
            <a:custDash>
              <a:ds d="400000" sp="300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3" name="Line 21"/>
          <p:cNvSpPr/>
          <p:nvPr/>
        </p:nvSpPr>
        <p:spPr>
          <a:xfrm>
            <a:off x="7809480" y="1437840"/>
            <a:ext cx="574560" cy="360"/>
          </a:xfrm>
          <a:prstGeom prst="line">
            <a:avLst/>
          </a:prstGeom>
          <a:ln w="9360">
            <a:solidFill>
              <a:schemeClr val="tx1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4" name="CustomShape 22"/>
          <p:cNvSpPr/>
          <p:nvPr/>
        </p:nvSpPr>
        <p:spPr>
          <a:xfrm>
            <a:off x="8309160" y="1244520"/>
            <a:ext cx="181044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marL="343080" indent="-342720">
              <a:lnSpc>
                <a:spcPct val="100000"/>
              </a:lnSpc>
              <a:spcBef>
                <a:spcPts val="901"/>
              </a:spcBef>
            </a:pPr>
            <a:r>
              <a:rPr lang="pt-BR" sz="1800" b="0" strike="noStrike" spc="-1">
                <a:solidFill>
                  <a:srgbClr val="FF0000"/>
                </a:solidFill>
                <a:latin typeface="Verdana"/>
              </a:rPr>
              <a:t>DÉFICIT</a:t>
            </a:r>
            <a:endParaRPr lang="pt-BR" sz="1800" b="0" strike="noStrike" spc="-1">
              <a:latin typeface="Arial"/>
            </a:endParaRPr>
          </a:p>
        </p:txBody>
      </p:sp>
      <p:sp>
        <p:nvSpPr>
          <p:cNvPr id="185" name="CustomShape 23"/>
          <p:cNvSpPr/>
          <p:nvPr/>
        </p:nvSpPr>
        <p:spPr>
          <a:xfrm>
            <a:off x="1466280" y="244800"/>
            <a:ext cx="8229240" cy="72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3200" b="1" strike="noStrike" spc="-1">
                <a:solidFill>
                  <a:srgbClr val="FF6600"/>
                </a:solidFill>
                <a:latin typeface="Calibri"/>
                <a:ea typeface="ＭＳ Ｐゴシック"/>
              </a:rPr>
              <a:t>DESEQUILÍBRIO PREVIDENCIÁRIO</a:t>
            </a: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5914</TotalTime>
  <Words>1194</Words>
  <Application>Microsoft Office PowerPoint</Application>
  <PresentationFormat>Widescreen</PresentationFormat>
  <Paragraphs>374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18</vt:i4>
      </vt:variant>
    </vt:vector>
  </HeadingPairs>
  <TitlesOfParts>
    <vt:vector size="33" baseType="lpstr">
      <vt:lpstr>ＭＳ Ｐゴシック</vt:lpstr>
      <vt:lpstr>Arial</vt:lpstr>
      <vt:lpstr>Calibri</vt:lpstr>
      <vt:lpstr>Calibri Light</vt:lpstr>
      <vt:lpstr>Candara</vt:lpstr>
      <vt:lpstr>Comic Sans MS</vt:lpstr>
      <vt:lpstr>DejaVu Sans</vt:lpstr>
      <vt:lpstr>Gill Sans MT</vt:lpstr>
      <vt:lpstr>Symbol</vt:lpstr>
      <vt:lpstr>Tahoma</vt:lpstr>
      <vt:lpstr>Times New Roman</vt:lpstr>
      <vt:lpstr>Verdana</vt:lpstr>
      <vt:lpstr>Wingdings</vt:lpstr>
      <vt:lpstr>Office Theme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CONSIDERAÇÕES ATUARIAIS SOBRE O FUNPRECON EM 2020</dc:title>
  <dc:subject/>
  <dc:creator>Louise Moura Cruz</dc:creator>
  <dc:description/>
  <cp:lastModifiedBy>Jorge</cp:lastModifiedBy>
  <cp:revision>77</cp:revision>
  <dcterms:created xsi:type="dcterms:W3CDTF">2020-08-27T01:35:27Z</dcterms:created>
  <dcterms:modified xsi:type="dcterms:W3CDTF">2024-06-03T09:50:37Z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24</vt:i4>
  </property>
</Properties>
</file>